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4"/>
  </p:notesMasterIdLst>
  <p:sldIdLst>
    <p:sldId id="256" r:id="rId2"/>
    <p:sldId id="275" r:id="rId3"/>
    <p:sldId id="276" r:id="rId4"/>
    <p:sldId id="277" r:id="rId5"/>
    <p:sldId id="278" r:id="rId6"/>
    <p:sldId id="279" r:id="rId7"/>
    <p:sldId id="280" r:id="rId8"/>
    <p:sldId id="283" r:id="rId9"/>
    <p:sldId id="281" r:id="rId10"/>
    <p:sldId id="282" r:id="rId11"/>
    <p:sldId id="285" r:id="rId12"/>
    <p:sldId id="286" r:id="rId13"/>
    <p:sldId id="266" r:id="rId14"/>
    <p:sldId id="287" r:id="rId15"/>
    <p:sldId id="288" r:id="rId16"/>
    <p:sldId id="268" r:id="rId17"/>
    <p:sldId id="289" r:id="rId18"/>
    <p:sldId id="290" r:id="rId19"/>
    <p:sldId id="291" r:id="rId20"/>
    <p:sldId id="292" r:id="rId21"/>
    <p:sldId id="293" r:id="rId22"/>
    <p:sldId id="267" r:id="rId23"/>
    <p:sldId id="324" r:id="rId24"/>
    <p:sldId id="284" r:id="rId25"/>
    <p:sldId id="325" r:id="rId26"/>
    <p:sldId id="294" r:id="rId27"/>
    <p:sldId id="326" r:id="rId28"/>
    <p:sldId id="269" r:id="rId29"/>
    <p:sldId id="295" r:id="rId30"/>
    <p:sldId id="296" r:id="rId31"/>
    <p:sldId id="297" r:id="rId32"/>
    <p:sldId id="323" r:id="rId33"/>
    <p:sldId id="270" r:id="rId34"/>
    <p:sldId id="298" r:id="rId35"/>
    <p:sldId id="271" r:id="rId36"/>
    <p:sldId id="300" r:id="rId37"/>
    <p:sldId id="299" r:id="rId38"/>
    <p:sldId id="274" r:id="rId39"/>
    <p:sldId id="318" r:id="rId40"/>
    <p:sldId id="319" r:id="rId41"/>
    <p:sldId id="317" r:id="rId42"/>
    <p:sldId id="301" r:id="rId43"/>
    <p:sldId id="320" r:id="rId44"/>
    <p:sldId id="272" r:id="rId45"/>
    <p:sldId id="302" r:id="rId46"/>
    <p:sldId id="303" r:id="rId47"/>
    <p:sldId id="308" r:id="rId48"/>
    <p:sldId id="310" r:id="rId49"/>
    <p:sldId id="309" r:id="rId50"/>
    <p:sldId id="273" r:id="rId51"/>
    <p:sldId id="321" r:id="rId52"/>
    <p:sldId id="306" r:id="rId53"/>
    <p:sldId id="307" r:id="rId54"/>
    <p:sldId id="322" r:id="rId55"/>
    <p:sldId id="311" r:id="rId56"/>
    <p:sldId id="327" r:id="rId57"/>
    <p:sldId id="312" r:id="rId58"/>
    <p:sldId id="304" r:id="rId59"/>
    <p:sldId id="313" r:id="rId60"/>
    <p:sldId id="315" r:id="rId61"/>
    <p:sldId id="314" r:id="rId62"/>
    <p:sldId id="316"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2" d="100"/>
          <a:sy n="102" d="100"/>
        </p:scale>
        <p:origin x="-23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9B9251-1FA4-4A1D-8F6F-07802860AF86}" type="datetimeFigureOut">
              <a:rPr lang="en-US" smtClean="0"/>
              <a:pPr/>
              <a:t>10/1/2012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E5EF3D-099A-4DD1-AAB8-F68126D9DF4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77F8B666-1134-49F1-A4DF-D1B58AA6EEEE}" type="slidenum">
              <a:rPr lang="en-US" smtClean="0"/>
              <a:pPr/>
              <a:t>2</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4F6772C3-116B-4538-ACBE-FF2D0D030C2F}" type="slidenum">
              <a:rPr lang="en-US" smtClean="0"/>
              <a:pPr/>
              <a:t>3</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20DBAF8B-4F90-4787-A38F-1B2C6E80F110}" type="slidenum">
              <a:rPr lang="en-US" smtClean="0"/>
              <a:pPr/>
              <a:t>4</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584C119C-B590-42D8-BCD2-5B7CEE50B08C}" type="slidenum">
              <a:rPr lang="en-US" smtClean="0"/>
              <a:pPr/>
              <a:t>5</a:t>
            </a:fld>
            <a:endParaRPr lang="en-US"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F24B53E9-F418-461C-9DF5-F6F2EAEEA185}" type="slidenum">
              <a:rPr lang="en-US" smtClean="0"/>
              <a:pPr/>
              <a:t>6</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2F8DCED6-1FBE-4522-9DA0-E89A84E372B2}" type="datetimeFigureOut">
              <a:rPr lang="en-US" smtClean="0"/>
              <a:pPr/>
              <a:t>10/1/2012</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67AF4625-7834-434A-957B-BD097398E41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F8DCED6-1FBE-4522-9DA0-E89A84E372B2}" type="datetimeFigureOut">
              <a:rPr lang="en-US" smtClean="0"/>
              <a:pPr/>
              <a:t>10/1/2012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AF4625-7834-434A-957B-BD097398E41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F8DCED6-1FBE-4522-9DA0-E89A84E372B2}" type="datetimeFigureOut">
              <a:rPr lang="en-US" smtClean="0"/>
              <a:pPr/>
              <a:t>10/1/2012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AF4625-7834-434A-957B-BD097398E41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2F8DCED6-1FBE-4522-9DA0-E89A84E372B2}" type="datetimeFigureOut">
              <a:rPr lang="en-US" smtClean="0"/>
              <a:pPr/>
              <a:t>10/1/2012</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67AF4625-7834-434A-957B-BD097398E41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2F8DCED6-1FBE-4522-9DA0-E89A84E372B2}" type="datetimeFigureOut">
              <a:rPr lang="en-US" smtClean="0"/>
              <a:pPr/>
              <a:t>10/1/2012</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67AF4625-7834-434A-957B-BD097398E413}"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2F8DCED6-1FBE-4522-9DA0-E89A84E372B2}" type="datetimeFigureOut">
              <a:rPr lang="en-US" smtClean="0"/>
              <a:pPr/>
              <a:t>10/1/2012</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67AF4625-7834-434A-957B-BD097398E41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2F8DCED6-1FBE-4522-9DA0-E89A84E372B2}" type="datetimeFigureOut">
              <a:rPr lang="en-US" smtClean="0"/>
              <a:pPr/>
              <a:t>10/1/2012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67AF4625-7834-434A-957B-BD097398E413}"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2F8DCED6-1FBE-4522-9DA0-E89A84E372B2}" type="datetimeFigureOut">
              <a:rPr lang="en-US" smtClean="0"/>
              <a:pPr/>
              <a:t>10/1/2012</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AF4625-7834-434A-957B-BD097398E41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F8DCED6-1FBE-4522-9DA0-E89A84E372B2}" type="datetimeFigureOut">
              <a:rPr lang="en-US" smtClean="0"/>
              <a:pPr/>
              <a:t>10/1/2012</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AF4625-7834-434A-957B-BD097398E41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2F8DCED6-1FBE-4522-9DA0-E89A84E372B2}" type="datetimeFigureOut">
              <a:rPr lang="en-US" smtClean="0"/>
              <a:pPr/>
              <a:t>10/1/2012</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AF4625-7834-434A-957B-BD097398E41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2F8DCED6-1FBE-4522-9DA0-E89A84E372B2}" type="datetimeFigureOut">
              <a:rPr lang="en-US" smtClean="0"/>
              <a:pPr/>
              <a:t>10/1/2012</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67AF4625-7834-434A-957B-BD097398E413}"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2F8DCED6-1FBE-4522-9DA0-E89A84E372B2}" type="datetimeFigureOut">
              <a:rPr lang="en-US" smtClean="0"/>
              <a:pPr/>
              <a:t>10/1/2012</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67AF4625-7834-434A-957B-BD097398E413}"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upload.wikimedia.org/wikipedia/commons/8/87/Etruscan_civilization_map.png" TargetMode="Externa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upload.wikimedia.org/wikipedia/commons/8/80/British_Museum_Etruscan_8-2.jpg" TargetMode="Externa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hyperlink" Target="http://en.wikipedia.org/wiki/Image:Etruskischer_Meister_001.jpg" TargetMode="Externa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upload.wikimedia.org/wikipedia/commons/6/6a/She-wolf_suckles_Romulus_and_Remus.jpg" TargetMode="Externa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upload.wikimedia.org/wikipedia/commons/b/ba/Roman_Empire_map.svg"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gif"/><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8.xml"/><Relationship Id="rId6" Type="http://schemas.openxmlformats.org/officeDocument/2006/relationships/image" Target="../media/image43.jpeg"/><Relationship Id="rId5" Type="http://schemas.openxmlformats.org/officeDocument/2006/relationships/image" Target="../media/image42.gif"/><Relationship Id="rId4" Type="http://schemas.openxmlformats.org/officeDocument/2006/relationships/image" Target="../media/image41.jpeg"/><Relationship Id="rId9" Type="http://schemas.openxmlformats.org/officeDocument/2006/relationships/image" Target="../media/image46.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hyperlink" Target="http://upload.wikimedia.org/wikipedia/commons/b/b1/TempleOfPortunus-ForumBoarium.jpg" TargetMode="Externa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http://upload.wikimedia.org/wikipedia/commons/c/c7/Rome.Temple_of_Portunus.backside.JPG"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upload.wikimedia.org/wikipedia/en/e/e1/Forum_temple.jpg" TargetMode="Externa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upload.wikimedia.org/wikipedia/commons/4/4f/Pompejanischer_Maler_um_60_v._Chr._001.jpg"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hyperlink" Target="http://upload.wikimedia.org/wikipedia/commons/d/d8/Pompejanischer_Maler_um_80_v._Chr._001.jpg"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hyperlink" Target="http://upload.wikimedia.org/wikipedia/commons/a/ac/Pompejanischer_Maler_um_70_001.jpg" TargetMode="Externa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6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Etruscan and Early Roman Republic </a:t>
            </a:r>
            <a:r>
              <a:rPr lang="en-US" dirty="0"/>
              <a:t>A</a:t>
            </a:r>
            <a:r>
              <a:rPr lang="en-US" dirty="0" smtClean="0"/>
              <a:t>rt Lecture</a:t>
            </a:r>
            <a:endParaRPr lang="en-US" dirty="0"/>
          </a:p>
        </p:txBody>
      </p:sp>
      <p:sp>
        <p:nvSpPr>
          <p:cNvPr id="3" name="Subtitle 2"/>
          <p:cNvSpPr>
            <a:spLocks noGrp="1"/>
          </p:cNvSpPr>
          <p:nvPr>
            <p:ph type="subTitle" idx="1"/>
          </p:nvPr>
        </p:nvSpPr>
        <p:spPr/>
        <p:txBody>
          <a:body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Who is this guy?</a:t>
            </a:r>
            <a:endParaRPr lang="en-US" dirty="0"/>
          </a:p>
        </p:txBody>
      </p:sp>
      <p:sp>
        <p:nvSpPr>
          <p:cNvPr id="6" name="Text Placeholder 5"/>
          <p:cNvSpPr>
            <a:spLocks noGrp="1"/>
          </p:cNvSpPr>
          <p:nvPr>
            <p:ph type="body" idx="2"/>
          </p:nvPr>
        </p:nvSpPr>
        <p:spPr/>
        <p:txBody>
          <a:bodyPr>
            <a:normAutofit/>
          </a:bodyPr>
          <a:lstStyle/>
          <a:p>
            <a:r>
              <a:rPr lang="en-US" sz="2800" dirty="0" smtClean="0"/>
              <a:t>Culture?</a:t>
            </a:r>
          </a:p>
          <a:p>
            <a:r>
              <a:rPr lang="en-US" sz="2800" dirty="0" smtClean="0"/>
              <a:t>Mode?</a:t>
            </a:r>
          </a:p>
          <a:p>
            <a:r>
              <a:rPr lang="en-US" sz="2800" dirty="0" smtClean="0"/>
              <a:t>Medium?</a:t>
            </a:r>
            <a:endParaRPr lang="en-US" sz="2800" dirty="0"/>
          </a:p>
        </p:txBody>
      </p:sp>
      <p:sp>
        <p:nvSpPr>
          <p:cNvPr id="7" name="Content Placeholder 6"/>
          <p:cNvSpPr>
            <a:spLocks noGrp="1"/>
          </p:cNvSpPr>
          <p:nvPr>
            <p:ph sz="half" idx="1"/>
          </p:nvPr>
        </p:nvSpPr>
        <p:spPr/>
        <p:txBody>
          <a:bodyPr/>
          <a:lstStyle/>
          <a:p>
            <a:endParaRPr lang="en-US"/>
          </a:p>
        </p:txBody>
      </p:sp>
      <p:pic>
        <p:nvPicPr>
          <p:cNvPr id="10243" name="Picture 2" descr="http://www.metmuseum.org/toah/images/hb/hb_25.78.44a-d.jpg"/>
          <p:cNvPicPr>
            <a:picLocks noChangeAspect="1" noChangeArrowheads="1"/>
          </p:cNvPicPr>
          <p:nvPr/>
        </p:nvPicPr>
        <p:blipFill>
          <a:blip r:embed="rId2" cstate="print"/>
          <a:srcRect/>
          <a:stretch>
            <a:fillRect/>
          </a:stretch>
        </p:blipFill>
        <p:spPr bwMode="auto">
          <a:xfrm>
            <a:off x="3886200" y="228600"/>
            <a:ext cx="5034520" cy="4825865"/>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dirty="0" smtClean="0"/>
              <a:t>Who were the Etruscans?</a:t>
            </a:r>
          </a:p>
        </p:txBody>
      </p:sp>
      <p:sp>
        <p:nvSpPr>
          <p:cNvPr id="4" name="Content Placeholder 3"/>
          <p:cNvSpPr>
            <a:spLocks noGrp="1"/>
          </p:cNvSpPr>
          <p:nvPr>
            <p:ph sz="quarter" idx="2"/>
          </p:nvPr>
        </p:nvSpPr>
        <p:spPr>
          <a:xfrm>
            <a:off x="281444" y="381001"/>
            <a:ext cx="4290556" cy="4876800"/>
          </a:xfrm>
        </p:spPr>
        <p:txBody>
          <a:bodyPr/>
          <a:lstStyle/>
          <a:p>
            <a:r>
              <a:rPr lang="en-US" dirty="0" smtClean="0"/>
              <a:t>Unknown origin</a:t>
            </a:r>
          </a:p>
          <a:p>
            <a:r>
              <a:rPr lang="en-US" dirty="0" smtClean="0"/>
              <a:t>They had a distinct language</a:t>
            </a:r>
          </a:p>
          <a:p>
            <a:r>
              <a:rPr lang="en-US" dirty="0" smtClean="0"/>
              <a:t>They settled in central Italy</a:t>
            </a:r>
          </a:p>
          <a:p>
            <a:r>
              <a:rPr lang="en-US" dirty="0" smtClean="0"/>
              <a:t>Identifiable from about 800 BCE- 500 BCE</a:t>
            </a:r>
          </a:p>
          <a:p>
            <a:r>
              <a:rPr lang="en-US" dirty="0" smtClean="0"/>
              <a:t>Roughly corresponds to the Archaic era of Greek Art</a:t>
            </a:r>
          </a:p>
          <a:p>
            <a:r>
              <a:rPr lang="en-US" dirty="0" smtClean="0"/>
              <a:t>Rome was founded on the fringes of the Etruscan lands</a:t>
            </a:r>
            <a:endParaRPr lang="en-US" dirty="0"/>
          </a:p>
        </p:txBody>
      </p:sp>
      <p:pic>
        <p:nvPicPr>
          <p:cNvPr id="8" name="Picture 5" descr="Image:Etruscan civilization map.png">
            <a:hlinkClick r:id="rId2"/>
          </p:cNvPr>
          <p:cNvPicPr>
            <a:picLocks noGrp="1" noChangeAspect="1" noChangeArrowheads="1"/>
          </p:cNvPicPr>
          <p:nvPr>
            <p:ph sz="quarter" idx="4"/>
          </p:nvPr>
        </p:nvPicPr>
        <p:blipFill>
          <a:blip r:embed="rId3" cstate="print"/>
          <a:srcRect/>
          <a:stretch>
            <a:fillRect/>
          </a:stretch>
        </p:blipFill>
        <p:spPr bwMode="auto">
          <a:xfrm>
            <a:off x="5170220" y="457200"/>
            <a:ext cx="3952494"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7" name="Text Placeholder 6"/>
          <p:cNvSpPr>
            <a:spLocks noGrp="1"/>
          </p:cNvSpPr>
          <p:nvPr>
            <p:ph type="body" idx="2"/>
          </p:nvPr>
        </p:nvSpPr>
        <p:spPr/>
        <p:txBody>
          <a:bodyPr>
            <a:normAutofit fontScale="92500"/>
          </a:bodyPr>
          <a:lstStyle/>
          <a:p>
            <a:pPr>
              <a:buFont typeface="Arial" pitchFamily="34" charset="0"/>
              <a:buChar char="•"/>
            </a:pPr>
            <a:r>
              <a:rPr lang="en-US" dirty="0" smtClean="0"/>
              <a:t>Constructed not of stone, but of wood and sun-dried brick decorated with terra cotta</a:t>
            </a:r>
          </a:p>
          <a:p>
            <a:pPr>
              <a:buFont typeface="Arial" pitchFamily="34" charset="0"/>
              <a:buChar char="•"/>
            </a:pPr>
            <a:r>
              <a:rPr lang="en-US" dirty="0" smtClean="0"/>
              <a:t>Only one entrance- narrow stair case.</a:t>
            </a:r>
          </a:p>
          <a:p>
            <a:pPr>
              <a:buFont typeface="Arial" pitchFamily="34" charset="0"/>
              <a:buChar char="•"/>
            </a:pPr>
            <a:r>
              <a:rPr lang="en-US" dirty="0" smtClean="0"/>
              <a:t>Front of temple sat on high podium</a:t>
            </a:r>
          </a:p>
          <a:p>
            <a:pPr>
              <a:buFont typeface="Arial" pitchFamily="34" charset="0"/>
              <a:buChar char="•"/>
            </a:pPr>
            <a:r>
              <a:rPr lang="en-US" dirty="0" smtClean="0"/>
              <a:t>Not meant to be seen from all sides like the Greek temple.  It was meant to serves as the house for the statues of the gods.</a:t>
            </a:r>
          </a:p>
          <a:p>
            <a:pPr>
              <a:buFont typeface="Arial" pitchFamily="34" charset="0"/>
              <a:buChar char="•"/>
            </a:pPr>
            <a:r>
              <a:rPr lang="en-US" dirty="0" smtClean="0"/>
              <a:t>Columns were only on the front of the building- the porch</a:t>
            </a:r>
          </a:p>
          <a:p>
            <a:pPr>
              <a:buFont typeface="Arial" pitchFamily="34" charset="0"/>
              <a:buChar char="•"/>
            </a:pPr>
            <a:r>
              <a:rPr lang="en-US" dirty="0" smtClean="0"/>
              <a:t>Tuscan columns resembled Doric columns</a:t>
            </a:r>
          </a:p>
          <a:p>
            <a:pPr>
              <a:buFont typeface="Arial" pitchFamily="34" charset="0"/>
              <a:buChar char="•"/>
            </a:pPr>
            <a:r>
              <a:rPr lang="en-US" dirty="0" smtClean="0"/>
              <a:t>Columns were much wider apart than Greek columns</a:t>
            </a:r>
          </a:p>
          <a:p>
            <a:pPr>
              <a:buFont typeface="Arial" pitchFamily="34" charset="0"/>
              <a:buChar char="•"/>
            </a:pPr>
            <a:r>
              <a:rPr lang="en-US" dirty="0" smtClean="0"/>
              <a:t>Etruscan temples had 3 </a:t>
            </a:r>
            <a:r>
              <a:rPr lang="en-US" dirty="0" err="1" smtClean="0"/>
              <a:t>cellas</a:t>
            </a:r>
            <a:r>
              <a:rPr lang="en-US" dirty="0" smtClean="0"/>
              <a:t> (interior sacred chambers) as opposed the Greeks who had just one. </a:t>
            </a:r>
          </a:p>
          <a:p>
            <a:pPr>
              <a:buFont typeface="Arial" pitchFamily="34" charset="0"/>
              <a:buChar char="•"/>
            </a:pPr>
            <a:r>
              <a:rPr lang="en-US" dirty="0" smtClean="0"/>
              <a:t>No </a:t>
            </a:r>
            <a:r>
              <a:rPr lang="en-US" dirty="0" err="1" smtClean="0"/>
              <a:t>pedimental</a:t>
            </a:r>
            <a:r>
              <a:rPr lang="en-US" dirty="0" smtClean="0"/>
              <a:t> sculpture.  Narrative statues were placed on the roof.  They were made of terra cotta not stone</a:t>
            </a:r>
          </a:p>
          <a:p>
            <a:pPr>
              <a:buFont typeface="Arial" pitchFamily="34" charset="0"/>
              <a:buChar char="•"/>
            </a:pPr>
            <a:endParaRPr lang="en-US" dirty="0" smtClean="0"/>
          </a:p>
          <a:p>
            <a:endParaRPr lang="en-US" dirty="0"/>
          </a:p>
        </p:txBody>
      </p:sp>
      <p:sp>
        <p:nvSpPr>
          <p:cNvPr id="6" name="Content Placeholder 5"/>
          <p:cNvSpPr>
            <a:spLocks noGrp="1"/>
          </p:cNvSpPr>
          <p:nvPr>
            <p:ph sz="half" idx="1"/>
          </p:nvPr>
        </p:nvSpPr>
        <p:spPr/>
        <p:txBody>
          <a:bodyPr/>
          <a:lstStyle/>
          <a:p>
            <a:endParaRPr lang="en-US"/>
          </a:p>
        </p:txBody>
      </p:sp>
      <p:pic>
        <p:nvPicPr>
          <p:cNvPr id="14339" name="Picture 5" descr="Etruscan-temple"/>
          <p:cNvPicPr>
            <a:picLocks noChangeAspect="1" noChangeArrowheads="1"/>
          </p:cNvPicPr>
          <p:nvPr/>
        </p:nvPicPr>
        <p:blipFill>
          <a:blip r:embed="rId2" cstate="print"/>
          <a:srcRect/>
          <a:stretch>
            <a:fillRect/>
          </a:stretch>
        </p:blipFill>
        <p:spPr bwMode="auto">
          <a:xfrm>
            <a:off x="4572000" y="533400"/>
            <a:ext cx="4572000" cy="3094038"/>
          </a:xfrm>
          <a:prstGeom prst="rect">
            <a:avLst/>
          </a:prstGeom>
          <a:noFill/>
          <a:ln w="9525">
            <a:noFill/>
            <a:miter lim="800000"/>
            <a:headEnd/>
            <a:tailEnd/>
          </a:ln>
        </p:spPr>
      </p:pic>
      <p:pic>
        <p:nvPicPr>
          <p:cNvPr id="14340" name="Picture 6" descr="http://teachers.sduhsd.k12.ca.us/ltrupe/art%20history%20web/final/chap6Rome/EtruscanTempleReconstruc.jpg"/>
          <p:cNvPicPr>
            <a:picLocks noChangeAspect="1" noChangeArrowheads="1"/>
          </p:cNvPicPr>
          <p:nvPr/>
        </p:nvPicPr>
        <p:blipFill>
          <a:blip r:embed="rId3" cstate="print"/>
          <a:srcRect/>
          <a:stretch>
            <a:fillRect/>
          </a:stretch>
        </p:blipFill>
        <p:spPr bwMode="auto">
          <a:xfrm>
            <a:off x="4678363" y="3952875"/>
            <a:ext cx="4465637" cy="29051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blinds(horizontal)">
                                      <p:cBhvr>
                                        <p:cTn id="22" dur="5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blinds(horizontal)">
                                      <p:cBhvr>
                                        <p:cTn id="27" dur="500"/>
                                        <p:tgtEl>
                                          <p:spTgt spid="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blinds(horizontal)">
                                      <p:cBhvr>
                                        <p:cTn id="32" dur="500"/>
                                        <p:tgtEl>
                                          <p:spTgt spid="7">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
                                            <p:txEl>
                                              <p:pRg st="7" end="7"/>
                                            </p:txEl>
                                          </p:spTgt>
                                        </p:tgtEl>
                                        <p:attrNameLst>
                                          <p:attrName>style.visibility</p:attrName>
                                        </p:attrNameLst>
                                      </p:cBhvr>
                                      <p:to>
                                        <p:strVal val="visible"/>
                                      </p:to>
                                    </p:set>
                                    <p:animEffect transition="in" filter="blinds(horizontal)">
                                      <p:cBhvr>
                                        <p:cTn id="37" dur="500"/>
                                        <p:tgtEl>
                                          <p:spTgt spid="7">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7">
                                            <p:txEl>
                                              <p:pRg st="8" end="8"/>
                                            </p:txEl>
                                          </p:spTgt>
                                        </p:tgtEl>
                                        <p:attrNameLst>
                                          <p:attrName>style.visibility</p:attrName>
                                        </p:attrNameLst>
                                      </p:cBhvr>
                                      <p:to>
                                        <p:strVal val="visible"/>
                                      </p:to>
                                    </p:set>
                                    <p:animEffect transition="in" filter="blinds(horizontal)">
                                      <p:cBhvr>
                                        <p:cTn id="42"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Name </a:t>
            </a:r>
            <a:r>
              <a:rPr lang="en-US" i="1" dirty="0" err="1" smtClean="0">
                <a:solidFill>
                  <a:srgbClr val="00B050"/>
                </a:solidFill>
              </a:rPr>
              <a:t>Apulu</a:t>
            </a:r>
            <a:r>
              <a:rPr lang="en-US" i="1" dirty="0" smtClean="0"/>
              <a:t>  </a:t>
            </a:r>
            <a:r>
              <a:rPr lang="en-US" i="1" dirty="0" smtClean="0">
                <a:solidFill>
                  <a:srgbClr val="00B050"/>
                </a:solidFill>
              </a:rPr>
              <a:t>(Apollo)</a:t>
            </a:r>
            <a:br>
              <a:rPr lang="en-US" i="1" dirty="0" smtClean="0">
                <a:solidFill>
                  <a:srgbClr val="00B050"/>
                </a:solidFill>
              </a:rPr>
            </a:br>
            <a:r>
              <a:rPr lang="en-US" dirty="0" smtClean="0"/>
              <a:t>Culture </a:t>
            </a:r>
            <a:r>
              <a:rPr lang="en-US" dirty="0" smtClean="0">
                <a:solidFill>
                  <a:srgbClr val="00B050"/>
                </a:solidFill>
              </a:rPr>
              <a:t>Etruscan</a:t>
            </a:r>
            <a:r>
              <a:rPr lang="en-US" dirty="0" smtClean="0"/>
              <a:t/>
            </a:r>
            <a:br>
              <a:rPr lang="en-US" dirty="0" smtClean="0"/>
            </a:br>
            <a:r>
              <a:rPr lang="en-US" dirty="0" smtClean="0"/>
              <a:t>Date  </a:t>
            </a:r>
            <a:r>
              <a:rPr lang="en-US" dirty="0" smtClean="0">
                <a:solidFill>
                  <a:srgbClr val="00B050"/>
                </a:solidFill>
              </a:rPr>
              <a:t>500 BCE</a:t>
            </a:r>
            <a:endParaRPr lang="en-US" dirty="0">
              <a:solidFill>
                <a:srgbClr val="00B050"/>
              </a:solidFill>
            </a:endParaRPr>
          </a:p>
        </p:txBody>
      </p:sp>
      <p:sp>
        <p:nvSpPr>
          <p:cNvPr id="6" name="Text Placeholder 5"/>
          <p:cNvSpPr>
            <a:spLocks noGrp="1"/>
          </p:cNvSpPr>
          <p:nvPr>
            <p:ph type="body" idx="2"/>
          </p:nvPr>
        </p:nvSpPr>
        <p:spPr/>
        <p:txBody>
          <a:bodyPr/>
          <a:lstStyle/>
          <a:p>
            <a:r>
              <a:rPr lang="en-US" dirty="0" smtClean="0"/>
              <a:t>-Best preserved example found to date of Etruscan temple statuary</a:t>
            </a:r>
          </a:p>
          <a:p>
            <a:r>
              <a:rPr lang="en-US" dirty="0" smtClean="0"/>
              <a:t>Would </a:t>
            </a:r>
            <a:r>
              <a:rPr lang="en-US" dirty="0"/>
              <a:t>have been placed on a rooftop</a:t>
            </a:r>
          </a:p>
          <a:p>
            <a:r>
              <a:rPr lang="en-US" dirty="0"/>
              <a:t>-Evidence of Grecian influence-Archaic smile</a:t>
            </a:r>
          </a:p>
          <a:p>
            <a:r>
              <a:rPr lang="en-US" dirty="0"/>
              <a:t>-Made out of terra cotta</a:t>
            </a:r>
          </a:p>
          <a:p>
            <a:r>
              <a:rPr lang="en-US" dirty="0"/>
              <a:t>-Would have been brightly painted</a:t>
            </a:r>
          </a:p>
          <a:p>
            <a:r>
              <a:rPr lang="en-US" dirty="0"/>
              <a:t>-In contrast to the Grecian influence, this statue is fully clothed</a:t>
            </a:r>
            <a:r>
              <a:rPr lang="en-US" dirty="0" smtClean="0"/>
              <a:t>.</a:t>
            </a:r>
          </a:p>
          <a:p>
            <a:endParaRPr lang="en-US" dirty="0"/>
          </a:p>
          <a:p>
            <a:endParaRPr lang="en-US" dirty="0"/>
          </a:p>
        </p:txBody>
      </p:sp>
      <p:sp>
        <p:nvSpPr>
          <p:cNvPr id="5" name="Content Placeholder 4"/>
          <p:cNvSpPr>
            <a:spLocks noGrp="1"/>
          </p:cNvSpPr>
          <p:nvPr>
            <p:ph sz="half" idx="1"/>
          </p:nvPr>
        </p:nvSpPr>
        <p:spPr/>
        <p:txBody>
          <a:bodyPr/>
          <a:lstStyle/>
          <a:p>
            <a:endParaRPr lang="en-US"/>
          </a:p>
        </p:txBody>
      </p:sp>
      <p:pic>
        <p:nvPicPr>
          <p:cNvPr id="7" name="Picture 7" descr="S5"/>
          <p:cNvPicPr>
            <a:picLocks noChangeAspect="1" noChangeArrowheads="1"/>
          </p:cNvPicPr>
          <p:nvPr/>
        </p:nvPicPr>
        <p:blipFill>
          <a:blip r:embed="rId2" cstate="print"/>
          <a:srcRect/>
          <a:stretch>
            <a:fillRect/>
          </a:stretch>
        </p:blipFill>
        <p:spPr bwMode="auto">
          <a:xfrm>
            <a:off x="5105400" y="0"/>
            <a:ext cx="340677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err="1" smtClean="0"/>
              <a:t>Necropoli</a:t>
            </a:r>
            <a:r>
              <a:rPr lang="en-US" dirty="0" smtClean="0"/>
              <a:t>… (</a:t>
            </a:r>
            <a:r>
              <a:rPr lang="en-US" dirty="0" err="1" smtClean="0"/>
              <a:t>Necro</a:t>
            </a:r>
            <a:r>
              <a:rPr lang="en-US" dirty="0" smtClean="0"/>
              <a:t>=dead; Polis=city)</a:t>
            </a:r>
          </a:p>
        </p:txBody>
      </p:sp>
      <p:sp>
        <p:nvSpPr>
          <p:cNvPr id="8" name="Content Placeholder 7"/>
          <p:cNvSpPr>
            <a:spLocks noGrp="1"/>
          </p:cNvSpPr>
          <p:nvPr>
            <p:ph sz="half" idx="1"/>
          </p:nvPr>
        </p:nvSpPr>
        <p:spPr/>
        <p:txBody>
          <a:bodyPr>
            <a:normAutofit fontScale="85000" lnSpcReduction="10000"/>
          </a:bodyPr>
          <a:lstStyle/>
          <a:p>
            <a:r>
              <a:rPr lang="en-US" dirty="0" smtClean="0"/>
              <a:t>Etruscan tombs took the form of mounds or </a:t>
            </a:r>
            <a:r>
              <a:rPr lang="en-US" i="1" dirty="0" smtClean="0"/>
              <a:t>tumulus</a:t>
            </a:r>
          </a:p>
          <a:p>
            <a:r>
              <a:rPr lang="en-US" dirty="0" smtClean="0"/>
              <a:t>Each</a:t>
            </a:r>
            <a:r>
              <a:rPr lang="en-US" i="1" dirty="0" smtClean="0"/>
              <a:t> tumulus</a:t>
            </a:r>
            <a:r>
              <a:rPr lang="en-US" dirty="0" smtClean="0"/>
              <a:t> covered one or more subterranean multichambered tomb cut directly out of the limestone</a:t>
            </a:r>
          </a:p>
          <a:p>
            <a:r>
              <a:rPr lang="en-US" dirty="0" smtClean="0"/>
              <a:t>Were arranged in cemeteries in an orderly fashion along a network of streets</a:t>
            </a:r>
          </a:p>
          <a:p>
            <a:r>
              <a:rPr lang="en-US" dirty="0" smtClean="0"/>
              <a:t>Were built outside of the cities</a:t>
            </a:r>
          </a:p>
          <a:p>
            <a:endParaRPr lang="en-US" dirty="0"/>
          </a:p>
        </p:txBody>
      </p:sp>
      <p:sp>
        <p:nvSpPr>
          <p:cNvPr id="9" name="Content Placeholder 8"/>
          <p:cNvSpPr>
            <a:spLocks noGrp="1"/>
          </p:cNvSpPr>
          <p:nvPr>
            <p:ph sz="half" idx="2"/>
          </p:nvPr>
        </p:nvSpPr>
        <p:spPr/>
        <p:txBody>
          <a:bodyPr>
            <a:normAutofit fontScale="85000" lnSpcReduction="10000"/>
          </a:bodyPr>
          <a:lstStyle/>
          <a:p>
            <a:endParaRPr lang="en-US"/>
          </a:p>
        </p:txBody>
      </p:sp>
      <p:pic>
        <p:nvPicPr>
          <p:cNvPr id="16387" name="Picture 2" descr="http://www.rometravels.com/slideshow/p043_0_1.jpg"/>
          <p:cNvPicPr>
            <a:picLocks noChangeAspect="1" noChangeArrowheads="1"/>
          </p:cNvPicPr>
          <p:nvPr/>
        </p:nvPicPr>
        <p:blipFill>
          <a:blip r:embed="rId2" cstate="print"/>
          <a:srcRect/>
          <a:stretch>
            <a:fillRect/>
          </a:stretch>
        </p:blipFill>
        <p:spPr bwMode="auto">
          <a:xfrm>
            <a:off x="4648200" y="4343400"/>
            <a:ext cx="4052888" cy="3048000"/>
          </a:xfrm>
          <a:prstGeom prst="rect">
            <a:avLst/>
          </a:prstGeom>
          <a:noFill/>
          <a:ln w="9525">
            <a:noFill/>
            <a:miter lim="800000"/>
            <a:headEnd/>
            <a:tailEnd/>
          </a:ln>
        </p:spPr>
      </p:pic>
      <p:pic>
        <p:nvPicPr>
          <p:cNvPr id="16388" name="Picture 4" descr="http://www.residenzalarocca.it/images/Etruscan%20Necropolis%20at%20Cerveteri%206.jpg"/>
          <p:cNvPicPr>
            <a:picLocks noChangeAspect="1" noChangeArrowheads="1"/>
          </p:cNvPicPr>
          <p:nvPr/>
        </p:nvPicPr>
        <p:blipFill>
          <a:blip r:embed="rId3" cstate="print"/>
          <a:srcRect/>
          <a:stretch>
            <a:fillRect/>
          </a:stretch>
        </p:blipFill>
        <p:spPr bwMode="auto">
          <a:xfrm>
            <a:off x="4463754" y="1143000"/>
            <a:ext cx="4680246" cy="3124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dirty="0" smtClean="0"/>
              <a:t>Necropolis Interior</a:t>
            </a:r>
          </a:p>
        </p:txBody>
      </p:sp>
      <p:sp>
        <p:nvSpPr>
          <p:cNvPr id="5" name="Content Placeholder 4"/>
          <p:cNvSpPr>
            <a:spLocks noGrp="1"/>
          </p:cNvSpPr>
          <p:nvPr>
            <p:ph sz="half" idx="1"/>
          </p:nvPr>
        </p:nvSpPr>
        <p:spPr>
          <a:xfrm>
            <a:off x="304800" y="1600200"/>
            <a:ext cx="3200400" cy="4724400"/>
          </a:xfrm>
        </p:spPr>
        <p:txBody>
          <a:bodyPr>
            <a:normAutofit fontScale="62500" lnSpcReduction="20000"/>
          </a:bodyPr>
          <a:lstStyle/>
          <a:p>
            <a:r>
              <a:rPr lang="en-US" dirty="0" smtClean="0"/>
              <a:t>Resembled the houses of the living</a:t>
            </a:r>
          </a:p>
          <a:p>
            <a:r>
              <a:rPr lang="en-US" dirty="0" smtClean="0"/>
              <a:t>Axial design</a:t>
            </a:r>
          </a:p>
          <a:p>
            <a:r>
              <a:rPr lang="en-US" dirty="0" smtClean="0"/>
              <a:t>Note the difference with the Greeks- </a:t>
            </a:r>
          </a:p>
          <a:p>
            <a:r>
              <a:rPr lang="en-US" dirty="0" smtClean="0"/>
              <a:t>Greeks built stone temples for the gods but no monumental tombs.  The Etruscans built massive stone cut tombs but only wood/terra cotta temples</a:t>
            </a:r>
          </a:p>
          <a:p>
            <a:r>
              <a:rPr lang="en-US" dirty="0" smtClean="0"/>
              <a:t>This tomb (</a:t>
            </a:r>
            <a:r>
              <a:rPr lang="en-US" i="1" dirty="0" smtClean="0"/>
              <a:t>the Tomb of the Reliefs)</a:t>
            </a:r>
            <a:r>
              <a:rPr lang="en-US" dirty="0" smtClean="0"/>
              <a:t> was built to house several generations of one family</a:t>
            </a:r>
          </a:p>
          <a:p>
            <a:r>
              <a:rPr lang="en-US" i="1" dirty="0" smtClean="0"/>
              <a:t>Brightly painted.</a:t>
            </a:r>
            <a:endParaRPr lang="en-US" i="1" dirty="0"/>
          </a:p>
        </p:txBody>
      </p:sp>
      <p:sp>
        <p:nvSpPr>
          <p:cNvPr id="6" name="Content Placeholder 5"/>
          <p:cNvSpPr>
            <a:spLocks noGrp="1"/>
          </p:cNvSpPr>
          <p:nvPr>
            <p:ph sz="half" idx="2"/>
          </p:nvPr>
        </p:nvSpPr>
        <p:spPr/>
        <p:txBody>
          <a:bodyPr>
            <a:normAutofit fontScale="62500" lnSpcReduction="20000"/>
          </a:bodyPr>
          <a:lstStyle/>
          <a:p>
            <a:endParaRPr lang="en-US"/>
          </a:p>
        </p:txBody>
      </p:sp>
      <p:pic>
        <p:nvPicPr>
          <p:cNvPr id="17412" name="Picture 5" descr="Etruscan-Tomb%20of%20Reliefs"/>
          <p:cNvPicPr>
            <a:picLocks noChangeAspect="1" noChangeArrowheads="1"/>
          </p:cNvPicPr>
          <p:nvPr/>
        </p:nvPicPr>
        <p:blipFill>
          <a:blip r:embed="rId2" cstate="print"/>
          <a:srcRect/>
          <a:stretch>
            <a:fillRect/>
          </a:stretch>
        </p:blipFill>
        <p:spPr bwMode="auto">
          <a:xfrm>
            <a:off x="3558010" y="1447800"/>
            <a:ext cx="5585990" cy="4038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linds(horizontal)">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Name </a:t>
            </a:r>
            <a:r>
              <a:rPr lang="en-US" sz="1800" i="1" dirty="0" smtClean="0">
                <a:solidFill>
                  <a:srgbClr val="00B050"/>
                </a:solidFill>
              </a:rPr>
              <a:t>Sarcophagus w/reclining couple from the  </a:t>
            </a:r>
            <a:r>
              <a:rPr lang="en-US" sz="1800" i="1" dirty="0" err="1" smtClean="0">
                <a:solidFill>
                  <a:srgbClr val="00B050"/>
                </a:solidFill>
              </a:rPr>
              <a:t>Cerveteri</a:t>
            </a:r>
            <a:r>
              <a:rPr lang="en-US" sz="1800" i="1" dirty="0" smtClean="0">
                <a:solidFill>
                  <a:srgbClr val="00B050"/>
                </a:solidFill>
              </a:rPr>
              <a:t> </a:t>
            </a:r>
            <a:r>
              <a:rPr lang="en-US" sz="1800" i="1" dirty="0" err="1" smtClean="0">
                <a:solidFill>
                  <a:srgbClr val="00B050"/>
                </a:solidFill>
              </a:rPr>
              <a:t>necroplois</a:t>
            </a:r>
            <a:r>
              <a:rPr lang="en-US" sz="1800" i="1" dirty="0" smtClean="0">
                <a:solidFill>
                  <a:srgbClr val="00B050"/>
                </a:solidFill>
              </a:rPr>
              <a:t/>
            </a:r>
            <a:br>
              <a:rPr lang="en-US" sz="1800" i="1" dirty="0" smtClean="0">
                <a:solidFill>
                  <a:srgbClr val="00B050"/>
                </a:solidFill>
              </a:rPr>
            </a:br>
            <a:r>
              <a:rPr lang="en-US" dirty="0" smtClean="0"/>
              <a:t>Culture  </a:t>
            </a:r>
            <a:r>
              <a:rPr lang="en-US" dirty="0" smtClean="0">
                <a:solidFill>
                  <a:srgbClr val="00B050"/>
                </a:solidFill>
              </a:rPr>
              <a:t>Etruscan</a:t>
            </a:r>
            <a:r>
              <a:rPr lang="en-US" dirty="0" smtClean="0"/>
              <a:t/>
            </a:r>
            <a:br>
              <a:rPr lang="en-US" dirty="0" smtClean="0"/>
            </a:br>
            <a:r>
              <a:rPr lang="en-US" dirty="0" smtClean="0"/>
              <a:t>Date </a:t>
            </a:r>
            <a:r>
              <a:rPr lang="en-US" dirty="0" smtClean="0">
                <a:solidFill>
                  <a:srgbClr val="00B050"/>
                </a:solidFill>
              </a:rPr>
              <a:t>500 BCE</a:t>
            </a:r>
            <a:endParaRPr lang="en-US" dirty="0">
              <a:solidFill>
                <a:srgbClr val="00B050"/>
              </a:solidFill>
            </a:endParaRPr>
          </a:p>
        </p:txBody>
      </p:sp>
      <p:sp>
        <p:nvSpPr>
          <p:cNvPr id="6" name="Text Placeholder 5"/>
          <p:cNvSpPr>
            <a:spLocks noGrp="1"/>
          </p:cNvSpPr>
          <p:nvPr>
            <p:ph type="body" idx="2"/>
          </p:nvPr>
        </p:nvSpPr>
        <p:spPr/>
        <p:txBody>
          <a:bodyPr>
            <a:normAutofit fontScale="92500" lnSpcReduction="10000"/>
          </a:bodyPr>
          <a:lstStyle/>
          <a:p>
            <a:r>
              <a:rPr lang="en-US" dirty="0"/>
              <a:t>Made out of terra </a:t>
            </a:r>
            <a:r>
              <a:rPr lang="en-US" dirty="0" smtClean="0"/>
              <a:t>cotta- Greeks used Terra cotta, but it was favored by the Etruscans</a:t>
            </a:r>
          </a:p>
          <a:p>
            <a:r>
              <a:rPr lang="en-US" dirty="0" smtClean="0"/>
              <a:t>Cast in four sections and then joined.</a:t>
            </a:r>
          </a:p>
          <a:p>
            <a:r>
              <a:rPr lang="en-US" dirty="0" smtClean="0"/>
              <a:t>Greeks had no monumental tombs</a:t>
            </a:r>
          </a:p>
          <a:p>
            <a:r>
              <a:rPr lang="en-US" dirty="0" smtClean="0"/>
              <a:t>Legs are less rendered- the focus is on the upper body</a:t>
            </a:r>
            <a:endParaRPr lang="en-US" dirty="0"/>
          </a:p>
          <a:p>
            <a:r>
              <a:rPr lang="en-US" dirty="0"/>
              <a:t>-Shows that the Etruscans embraced death and saw it as something to celebrate-couple's hands are outstretched</a:t>
            </a:r>
          </a:p>
          <a:p>
            <a:r>
              <a:rPr lang="en-US" dirty="0"/>
              <a:t>-The figures are very relaxed compared to the rigid Egyptian style of sculpture.</a:t>
            </a:r>
          </a:p>
          <a:p>
            <a:r>
              <a:rPr lang="en-US" dirty="0"/>
              <a:t>-Women were seen as equals in Etruscan culture unlike the Greek and Roman cultures.</a:t>
            </a:r>
          </a:p>
          <a:p>
            <a:r>
              <a:rPr lang="en-US" dirty="0"/>
              <a:t>-The couch on which they are reclining influenced the Roman couch in the future.</a:t>
            </a:r>
          </a:p>
          <a:p>
            <a:r>
              <a:rPr lang="en-US" dirty="0"/>
              <a:t>-The gestures made by the hands show an influence in how Italians today communicate with their hands as they speak.</a:t>
            </a:r>
          </a:p>
          <a:p>
            <a:endParaRPr lang="en-US" dirty="0"/>
          </a:p>
        </p:txBody>
      </p:sp>
      <p:sp>
        <p:nvSpPr>
          <p:cNvPr id="5" name="Content Placeholder 4"/>
          <p:cNvSpPr>
            <a:spLocks noGrp="1"/>
          </p:cNvSpPr>
          <p:nvPr>
            <p:ph sz="half" idx="1"/>
          </p:nvPr>
        </p:nvSpPr>
        <p:spPr/>
        <p:txBody>
          <a:bodyPr/>
          <a:lstStyle/>
          <a:p>
            <a:endParaRPr lang="en-US"/>
          </a:p>
        </p:txBody>
      </p:sp>
      <p:pic>
        <p:nvPicPr>
          <p:cNvPr id="7" name="Picture 4" descr="image_66864_v2_m56577569830706297"/>
          <p:cNvPicPr>
            <a:picLocks noChangeAspect="1" noChangeArrowheads="1"/>
          </p:cNvPicPr>
          <p:nvPr/>
        </p:nvPicPr>
        <p:blipFill>
          <a:blip r:embed="rId2" cstate="print"/>
          <a:srcRect/>
          <a:stretch>
            <a:fillRect/>
          </a:stretch>
        </p:blipFill>
        <p:spPr bwMode="auto">
          <a:xfrm>
            <a:off x="3505200" y="381000"/>
            <a:ext cx="5235623" cy="36385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ox(i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ox(in)">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ox(in)">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ox(in)">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ox(in)">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box(in)">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box(in)">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box(in)">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box(in)">
                                      <p:cBhvr>
                                        <p:cTn id="47"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endParaRPr lang="en-US" smtClean="0"/>
          </a:p>
        </p:txBody>
      </p:sp>
      <p:sp>
        <p:nvSpPr>
          <p:cNvPr id="20483" name="Rectangle 3"/>
          <p:cNvSpPr>
            <a:spLocks noGrp="1" noChangeArrowheads="1"/>
          </p:cNvSpPr>
          <p:nvPr>
            <p:ph type="body" idx="1"/>
          </p:nvPr>
        </p:nvSpPr>
        <p:spPr/>
        <p:txBody>
          <a:bodyPr/>
          <a:lstStyle/>
          <a:p>
            <a:pPr eaLnBrk="1" hangingPunct="1"/>
            <a:r>
              <a:rPr lang="en-US" dirty="0" smtClean="0"/>
              <a:t>                                What is the difference?</a:t>
            </a:r>
          </a:p>
        </p:txBody>
      </p:sp>
      <p:pic>
        <p:nvPicPr>
          <p:cNvPr id="20484" name="Picture 4" descr="em37_640"/>
          <p:cNvPicPr>
            <a:picLocks noChangeAspect="1" noChangeArrowheads="1"/>
          </p:cNvPicPr>
          <p:nvPr/>
        </p:nvPicPr>
        <p:blipFill>
          <a:blip r:embed="rId2" cstate="print"/>
          <a:srcRect/>
          <a:stretch>
            <a:fillRect/>
          </a:stretch>
        </p:blipFill>
        <p:spPr bwMode="auto">
          <a:xfrm>
            <a:off x="0" y="0"/>
            <a:ext cx="3865563" cy="6858000"/>
          </a:xfrm>
          <a:prstGeom prst="rect">
            <a:avLst/>
          </a:prstGeom>
          <a:noFill/>
          <a:ln w="9525">
            <a:noFill/>
            <a:miter lim="800000"/>
            <a:headEnd/>
            <a:tailEnd/>
          </a:ln>
        </p:spPr>
      </p:pic>
      <p:pic>
        <p:nvPicPr>
          <p:cNvPr id="20485" name="Picture 4" descr="image_66864_v2_m56577569830706297"/>
          <p:cNvPicPr>
            <a:picLocks noChangeAspect="1" noChangeArrowheads="1"/>
          </p:cNvPicPr>
          <p:nvPr/>
        </p:nvPicPr>
        <p:blipFill>
          <a:blip r:embed="rId3" cstate="print"/>
          <a:srcRect/>
          <a:stretch>
            <a:fillRect/>
          </a:stretch>
        </p:blipFill>
        <p:spPr bwMode="auto">
          <a:xfrm>
            <a:off x="3886200" y="2667000"/>
            <a:ext cx="5043487" cy="350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normAutofit fontScale="90000"/>
          </a:bodyPr>
          <a:lstStyle/>
          <a:p>
            <a:r>
              <a:rPr lang="en-US" dirty="0" smtClean="0"/>
              <a:t>Do you see the influence?</a:t>
            </a:r>
            <a:br>
              <a:rPr lang="en-US" dirty="0" smtClean="0"/>
            </a:br>
            <a:r>
              <a:rPr lang="en-US" dirty="0" smtClean="0"/>
              <a:t>Do you see the difference?</a:t>
            </a:r>
          </a:p>
        </p:txBody>
      </p:sp>
      <p:pic>
        <p:nvPicPr>
          <p:cNvPr id="21507" name="Picture 2" descr="File:British Museum Etruscan 8-2.jpg">
            <a:hlinkClick r:id="rId2"/>
          </p:cNvPr>
          <p:cNvPicPr>
            <a:picLocks noChangeAspect="1" noChangeArrowheads="1"/>
          </p:cNvPicPr>
          <p:nvPr/>
        </p:nvPicPr>
        <p:blipFill>
          <a:blip r:embed="rId3" cstate="print"/>
          <a:srcRect/>
          <a:stretch>
            <a:fillRect/>
          </a:stretch>
        </p:blipFill>
        <p:spPr bwMode="auto">
          <a:xfrm>
            <a:off x="0" y="1752600"/>
            <a:ext cx="5791200" cy="4343400"/>
          </a:xfrm>
          <a:prstGeom prst="rect">
            <a:avLst/>
          </a:prstGeom>
          <a:noFill/>
          <a:ln w="9525">
            <a:noFill/>
            <a:miter lim="800000"/>
            <a:headEnd/>
            <a:tailEnd/>
          </a:ln>
        </p:spPr>
      </p:pic>
      <p:pic>
        <p:nvPicPr>
          <p:cNvPr id="21508" name="Picture 4" descr="http://upload.wikimedia.org/wikipedia/commons/b/be/Diana_of_Gabies.jpg"/>
          <p:cNvPicPr>
            <a:picLocks noChangeAspect="1" noChangeArrowheads="1"/>
          </p:cNvPicPr>
          <p:nvPr/>
        </p:nvPicPr>
        <p:blipFill>
          <a:blip r:embed="rId4" cstate="print"/>
          <a:srcRect/>
          <a:stretch>
            <a:fillRect/>
          </a:stretch>
        </p:blipFill>
        <p:spPr bwMode="auto">
          <a:xfrm>
            <a:off x="6342738" y="838200"/>
            <a:ext cx="2572661" cy="6019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67200"/>
            <a:ext cx="8458200" cy="1739900"/>
          </a:xfrm>
        </p:spPr>
        <p:txBody>
          <a:bodyPr/>
          <a:lstStyle/>
          <a:p>
            <a:r>
              <a:rPr lang="en-US" dirty="0" smtClean="0"/>
              <a:t>Name </a:t>
            </a:r>
            <a:r>
              <a:rPr lang="en-US" i="1" dirty="0" smtClean="0">
                <a:solidFill>
                  <a:srgbClr val="00B050"/>
                </a:solidFill>
              </a:rPr>
              <a:t>Tomb of the Leopards</a:t>
            </a:r>
            <a:br>
              <a:rPr lang="en-US" i="1" dirty="0" smtClean="0">
                <a:solidFill>
                  <a:srgbClr val="00B050"/>
                </a:solidFill>
              </a:rPr>
            </a:br>
            <a:r>
              <a:rPr lang="en-US" dirty="0" smtClean="0"/>
              <a:t>Culture</a:t>
            </a:r>
            <a:r>
              <a:rPr lang="en-US" dirty="0" smtClean="0">
                <a:solidFill>
                  <a:srgbClr val="00B050"/>
                </a:solidFill>
              </a:rPr>
              <a:t> Etruscan </a:t>
            </a:r>
            <a:r>
              <a:rPr lang="en-US" dirty="0" smtClean="0"/>
              <a:t/>
            </a:r>
            <a:br>
              <a:rPr lang="en-US" dirty="0" smtClean="0"/>
            </a:br>
            <a:r>
              <a:rPr lang="en-US" dirty="0" smtClean="0"/>
              <a:t>Date </a:t>
            </a:r>
            <a:r>
              <a:rPr lang="en-US" dirty="0" smtClean="0">
                <a:solidFill>
                  <a:srgbClr val="00B050"/>
                </a:solidFill>
              </a:rPr>
              <a:t>500 BCE</a:t>
            </a:r>
            <a:endParaRPr lang="en-US" dirty="0"/>
          </a:p>
        </p:txBody>
      </p:sp>
      <p:sp>
        <p:nvSpPr>
          <p:cNvPr id="3" name="Text Placeholder 2"/>
          <p:cNvSpPr>
            <a:spLocks noGrp="1"/>
          </p:cNvSpPr>
          <p:nvPr>
            <p:ph type="body" idx="2"/>
          </p:nvPr>
        </p:nvSpPr>
        <p:spPr>
          <a:xfrm>
            <a:off x="457200" y="609600"/>
            <a:ext cx="3008313" cy="3810000"/>
          </a:xfrm>
        </p:spPr>
        <p:txBody>
          <a:bodyPr>
            <a:normAutofit fontScale="92500" lnSpcReduction="10000"/>
          </a:bodyPr>
          <a:lstStyle/>
          <a:p>
            <a:r>
              <a:rPr lang="en-US" dirty="0" smtClean="0"/>
              <a:t>Painting in tomb</a:t>
            </a:r>
          </a:p>
          <a:p>
            <a:r>
              <a:rPr lang="en-US" dirty="0" smtClean="0"/>
              <a:t>Tombs paintings were rare- only for the wealthiest Etruscans.</a:t>
            </a:r>
          </a:p>
          <a:p>
            <a:r>
              <a:rPr lang="en-US" dirty="0" smtClean="0"/>
              <a:t>Named for the leopards that guard the tomb from their </a:t>
            </a:r>
            <a:r>
              <a:rPr lang="en-US" dirty="0" err="1" smtClean="0"/>
              <a:t>pedimental</a:t>
            </a:r>
            <a:r>
              <a:rPr lang="en-US" dirty="0" smtClean="0"/>
              <a:t> perch.</a:t>
            </a:r>
          </a:p>
          <a:p>
            <a:r>
              <a:rPr lang="en-US" dirty="0" smtClean="0"/>
              <a:t>Exaggerated hand gestures, enlarged hands   </a:t>
            </a:r>
          </a:p>
          <a:p>
            <a:endParaRPr lang="en-US" dirty="0" smtClean="0"/>
          </a:p>
          <a:p>
            <a:r>
              <a:rPr lang="en-US" dirty="0" smtClean="0"/>
              <a:t>-banqueting couples relax while eating</a:t>
            </a:r>
          </a:p>
          <a:p>
            <a:r>
              <a:rPr lang="en-US" dirty="0" smtClean="0"/>
              <a:t>-ancient convention of men painted darker then women </a:t>
            </a:r>
          </a:p>
          <a:p>
            <a:r>
              <a:rPr lang="en-US" dirty="0" smtClean="0"/>
              <a:t>-Trees spring up between the main figures, perhaps suggesting a rural scene </a:t>
            </a:r>
          </a:p>
          <a:p>
            <a:r>
              <a:rPr lang="en-US" dirty="0" smtClean="0"/>
              <a:t>-perhaps a funeral banquet but emotions seem celebratory</a:t>
            </a:r>
          </a:p>
          <a:p>
            <a:r>
              <a:rPr lang="en-US" dirty="0" smtClean="0"/>
              <a:t> </a:t>
            </a:r>
          </a:p>
          <a:p>
            <a:endParaRPr lang="en-US" dirty="0"/>
          </a:p>
        </p:txBody>
      </p:sp>
      <p:sp>
        <p:nvSpPr>
          <p:cNvPr id="4" name="Content Placeholder 3"/>
          <p:cNvSpPr>
            <a:spLocks noGrp="1"/>
          </p:cNvSpPr>
          <p:nvPr>
            <p:ph sz="half" idx="1"/>
          </p:nvPr>
        </p:nvSpPr>
        <p:spPr/>
        <p:txBody>
          <a:bodyPr/>
          <a:lstStyle/>
          <a:p>
            <a:endParaRPr lang="en-US" dirty="0"/>
          </a:p>
        </p:txBody>
      </p:sp>
      <p:pic>
        <p:nvPicPr>
          <p:cNvPr id="1026" name="Picture 2" descr="http://2.bp.blogspot.com/-HgJKSVHC1EI/T5gKUdlA_GI/AAAAAAAABK4/UW1TSpbaOAk/s1600/Etruscan_Painting_1.jpg"/>
          <p:cNvPicPr>
            <a:picLocks noChangeAspect="1" noChangeArrowheads="1"/>
          </p:cNvPicPr>
          <p:nvPr/>
        </p:nvPicPr>
        <p:blipFill>
          <a:blip r:embed="rId2" cstate="print"/>
          <a:srcRect/>
          <a:stretch>
            <a:fillRect/>
          </a:stretch>
        </p:blipFill>
        <p:spPr bwMode="auto">
          <a:xfrm>
            <a:off x="3657600" y="762000"/>
            <a:ext cx="5141145" cy="3200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diamond(in)">
                                      <p:cBhvr>
                                        <p:cTn id="27" dur="20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diamond(in)">
                                      <p:cBhvr>
                                        <p:cTn id="32" dur="20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diamond(in)">
                                      <p:cBhvr>
                                        <p:cTn id="37" dur="20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diamond(in)">
                                      <p:cBhvr>
                                        <p:cTn id="42"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p:txBody>
          <a:bodyPr/>
          <a:lstStyle/>
          <a:p>
            <a:pPr eaLnBrk="1" hangingPunct="1"/>
            <a:endParaRPr lang="en-US" smtClean="0"/>
          </a:p>
        </p:txBody>
      </p:sp>
      <p:sp>
        <p:nvSpPr>
          <p:cNvPr id="2051" name="Rectangle 3"/>
          <p:cNvSpPr>
            <a:spLocks noGrp="1" noChangeArrowheads="1"/>
          </p:cNvSpPr>
          <p:nvPr>
            <p:ph idx="1"/>
          </p:nvPr>
        </p:nvSpPr>
        <p:spPr/>
        <p:txBody>
          <a:bodyPr/>
          <a:lstStyle/>
          <a:p>
            <a:pPr eaLnBrk="1" hangingPunct="1"/>
            <a:endParaRPr lang="en-US" smtClean="0"/>
          </a:p>
        </p:txBody>
      </p:sp>
      <p:pic>
        <p:nvPicPr>
          <p:cNvPr id="2052" name="Picture 8" descr="Krisos 2"/>
          <p:cNvPicPr>
            <a:picLocks noChangeAspect="1" noChangeArrowheads="1"/>
          </p:cNvPicPr>
          <p:nvPr/>
        </p:nvPicPr>
        <p:blipFill>
          <a:blip r:embed="rId3" cstate="print"/>
          <a:srcRect/>
          <a:stretch>
            <a:fillRect/>
          </a:stretch>
        </p:blipFill>
        <p:spPr bwMode="auto">
          <a:xfrm>
            <a:off x="5514975" y="0"/>
            <a:ext cx="3400425" cy="6858000"/>
          </a:xfrm>
          <a:prstGeom prst="rect">
            <a:avLst/>
          </a:prstGeom>
          <a:noFill/>
          <a:ln w="9525">
            <a:noFill/>
            <a:miter lim="800000"/>
            <a:headEnd/>
            <a:tailEnd/>
          </a:ln>
        </p:spPr>
      </p:pic>
      <p:pic>
        <p:nvPicPr>
          <p:cNvPr id="2053" name="Picture 10" descr="026"/>
          <p:cNvPicPr>
            <a:picLocks noChangeAspect="1" noChangeArrowheads="1"/>
          </p:cNvPicPr>
          <p:nvPr/>
        </p:nvPicPr>
        <p:blipFill>
          <a:blip r:embed="rId4" cstate="print"/>
          <a:srcRect/>
          <a:stretch>
            <a:fillRect/>
          </a:stretch>
        </p:blipFill>
        <p:spPr bwMode="auto">
          <a:xfrm>
            <a:off x="685800" y="0"/>
            <a:ext cx="35433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endParaRPr lang="en-US" smtClean="0"/>
          </a:p>
        </p:txBody>
      </p:sp>
      <p:sp>
        <p:nvSpPr>
          <p:cNvPr id="22531" name="Rectangle 3"/>
          <p:cNvSpPr>
            <a:spLocks noGrp="1" noChangeArrowheads="1"/>
          </p:cNvSpPr>
          <p:nvPr>
            <p:ph type="body" idx="1"/>
          </p:nvPr>
        </p:nvSpPr>
        <p:spPr/>
        <p:txBody>
          <a:bodyPr/>
          <a:lstStyle/>
          <a:p>
            <a:pPr eaLnBrk="1" hangingPunct="1"/>
            <a:endParaRPr lang="en-US" smtClean="0"/>
          </a:p>
        </p:txBody>
      </p:sp>
      <p:pic>
        <p:nvPicPr>
          <p:cNvPr id="73730" name="Picture 2" descr="http://www.museumsyndicate.com/images/4/36646.jpg"/>
          <p:cNvPicPr>
            <a:picLocks noChangeAspect="1" noChangeArrowheads="1"/>
          </p:cNvPicPr>
          <p:nvPr/>
        </p:nvPicPr>
        <p:blipFill>
          <a:blip r:embed="rId2" cstate="print"/>
          <a:srcRect/>
          <a:stretch>
            <a:fillRect/>
          </a:stretch>
        </p:blipFill>
        <p:spPr bwMode="auto">
          <a:xfrm>
            <a:off x="0" y="304800"/>
            <a:ext cx="9093532" cy="62484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p:txBody>
          <a:bodyPr/>
          <a:lstStyle/>
          <a:p>
            <a:pPr eaLnBrk="1" hangingPunct="1"/>
            <a:endParaRPr lang="en-US" smtClean="0"/>
          </a:p>
        </p:txBody>
      </p:sp>
      <p:sp>
        <p:nvSpPr>
          <p:cNvPr id="23555" name="Rectangle 3"/>
          <p:cNvSpPr>
            <a:spLocks noGrp="1" noChangeArrowheads="1"/>
          </p:cNvSpPr>
          <p:nvPr>
            <p:ph type="subTitle" idx="1"/>
          </p:nvPr>
        </p:nvSpPr>
        <p:spPr/>
        <p:txBody>
          <a:bodyPr/>
          <a:lstStyle/>
          <a:p>
            <a:pPr eaLnBrk="1" hangingPunct="1"/>
            <a:endParaRPr lang="en-US" smtClean="0"/>
          </a:p>
        </p:txBody>
      </p:sp>
      <p:pic>
        <p:nvPicPr>
          <p:cNvPr id="23556" name="Picture 5" descr="Etruscan wall-painting">
            <a:hlinkClick r:id="rId2" tooltip="Etruscan wall-painting"/>
          </p:cNvPr>
          <p:cNvPicPr>
            <a:picLocks noChangeAspect="1" noChangeArrowheads="1"/>
          </p:cNvPicPr>
          <p:nvPr/>
        </p:nvPicPr>
        <p:blipFill>
          <a:blip r:embed="rId3" cstate="print"/>
          <a:srcRect/>
          <a:stretch>
            <a:fillRect/>
          </a:stretch>
        </p:blipFill>
        <p:spPr bwMode="auto">
          <a:xfrm>
            <a:off x="1828800" y="152400"/>
            <a:ext cx="5027613" cy="655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Name  </a:t>
            </a:r>
            <a:r>
              <a:rPr lang="en-US" i="1" dirty="0" smtClean="0">
                <a:solidFill>
                  <a:srgbClr val="00B050"/>
                </a:solidFill>
              </a:rPr>
              <a:t>Capitoline Wolf</a:t>
            </a:r>
            <a:br>
              <a:rPr lang="en-US" i="1" dirty="0" smtClean="0">
                <a:solidFill>
                  <a:srgbClr val="00B050"/>
                </a:solidFill>
              </a:rPr>
            </a:br>
            <a:r>
              <a:rPr lang="en-US" dirty="0" smtClean="0"/>
              <a:t>Culture </a:t>
            </a:r>
            <a:r>
              <a:rPr lang="en-US" dirty="0" smtClean="0">
                <a:solidFill>
                  <a:srgbClr val="00B050"/>
                </a:solidFill>
              </a:rPr>
              <a:t>Etruscan</a:t>
            </a:r>
            <a:r>
              <a:rPr lang="en-US" dirty="0" smtClean="0"/>
              <a:t/>
            </a:r>
            <a:br>
              <a:rPr lang="en-US" dirty="0" smtClean="0"/>
            </a:br>
            <a:r>
              <a:rPr lang="en-US" dirty="0" smtClean="0"/>
              <a:t>Date  </a:t>
            </a:r>
            <a:r>
              <a:rPr lang="en-US" dirty="0" smtClean="0">
                <a:solidFill>
                  <a:srgbClr val="00B050"/>
                </a:solidFill>
              </a:rPr>
              <a:t>500 BCE</a:t>
            </a:r>
            <a:endParaRPr lang="en-US" dirty="0">
              <a:solidFill>
                <a:srgbClr val="00B050"/>
              </a:solidFill>
            </a:endParaRPr>
          </a:p>
        </p:txBody>
      </p:sp>
      <p:sp>
        <p:nvSpPr>
          <p:cNvPr id="6" name="Text Placeholder 5"/>
          <p:cNvSpPr>
            <a:spLocks noGrp="1"/>
          </p:cNvSpPr>
          <p:nvPr>
            <p:ph type="body" idx="2"/>
          </p:nvPr>
        </p:nvSpPr>
        <p:spPr/>
        <p:txBody>
          <a:bodyPr/>
          <a:lstStyle/>
          <a:p>
            <a:r>
              <a:rPr lang="en-US" dirty="0"/>
              <a:t>-Etruscans loved working in </a:t>
            </a:r>
            <a:r>
              <a:rPr lang="en-US" dirty="0" smtClean="0"/>
              <a:t>bronze</a:t>
            </a:r>
          </a:p>
          <a:p>
            <a:r>
              <a:rPr lang="en-US" dirty="0" smtClean="0"/>
              <a:t>This statue is somewhat larger than life</a:t>
            </a:r>
          </a:p>
          <a:p>
            <a:r>
              <a:rPr lang="en-US" dirty="0" smtClean="0"/>
              <a:t>Hollow cast bronze</a:t>
            </a:r>
            <a:endParaRPr lang="en-US" dirty="0"/>
          </a:p>
          <a:p>
            <a:r>
              <a:rPr lang="en-US" dirty="0"/>
              <a:t>-The Romans borrowed this Etruscan tale to explain their beginnings: The wolf raises two infants (the founders of Rome) when their mother abandoned them.</a:t>
            </a:r>
          </a:p>
          <a:p>
            <a:r>
              <a:rPr lang="en-US" dirty="0"/>
              <a:t>-The two children were added by an Italian sculptor later.</a:t>
            </a:r>
          </a:p>
          <a:p>
            <a:r>
              <a:rPr lang="en-US" dirty="0"/>
              <a:t>-Very naturalistic with a sense of abstraction in the geometric mane of the </a:t>
            </a:r>
            <a:r>
              <a:rPr lang="en-US" dirty="0" smtClean="0"/>
              <a:t>wolf</a:t>
            </a:r>
          </a:p>
          <a:p>
            <a:r>
              <a:rPr lang="en-US" dirty="0" smtClean="0"/>
              <a:t>Tense powerful legs</a:t>
            </a:r>
          </a:p>
          <a:p>
            <a:r>
              <a:rPr lang="en-US" dirty="0" smtClean="0"/>
              <a:t>Captures the intensity of the wolf’s gaze and growl</a:t>
            </a:r>
          </a:p>
          <a:p>
            <a:endParaRPr lang="en-US" dirty="0"/>
          </a:p>
          <a:p>
            <a:endParaRPr lang="en-US" dirty="0"/>
          </a:p>
        </p:txBody>
      </p:sp>
      <p:sp>
        <p:nvSpPr>
          <p:cNvPr id="5" name="Content Placeholder 4"/>
          <p:cNvSpPr>
            <a:spLocks noGrp="1"/>
          </p:cNvSpPr>
          <p:nvPr>
            <p:ph sz="half" idx="1"/>
          </p:nvPr>
        </p:nvSpPr>
        <p:spPr/>
        <p:txBody>
          <a:bodyPr/>
          <a:lstStyle/>
          <a:p>
            <a:endParaRPr lang="en-US"/>
          </a:p>
        </p:txBody>
      </p:sp>
      <p:pic>
        <p:nvPicPr>
          <p:cNvPr id="7" name="Picture 5" descr="Image:She-wolf suckles Romulus and Remus.jpg">
            <a:hlinkClick r:id="rId2"/>
          </p:cNvPr>
          <p:cNvPicPr>
            <a:picLocks noChangeAspect="1" noChangeArrowheads="1"/>
          </p:cNvPicPr>
          <p:nvPr/>
        </p:nvPicPr>
        <p:blipFill>
          <a:blip r:embed="rId3" cstate="print"/>
          <a:srcRect/>
          <a:stretch>
            <a:fillRect/>
          </a:stretch>
        </p:blipFill>
        <p:spPr bwMode="auto">
          <a:xfrm>
            <a:off x="3657600" y="228600"/>
            <a:ext cx="4622800" cy="34671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to="" calcmode="lin" valueType="num">
                                      <p:cBhvr>
                                        <p:cTn id="7" dur="1" fill="hold"/>
                                        <p:tgtEl>
                                          <p:spTgt spid="6">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 to="" calcmode="lin" valueType="num">
                                      <p:cBhvr>
                                        <p:cTn id="12" dur="1" fill="hold"/>
                                        <p:tgtEl>
                                          <p:spTgt spid="6">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to="" calcmode="lin" valueType="num">
                                      <p:cBhvr>
                                        <p:cTn id="17" dur="1" fill="hold"/>
                                        <p:tgtEl>
                                          <p:spTgt spid="6">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to="" calcmode="lin" valueType="num">
                                      <p:cBhvr>
                                        <p:cTn id="22" dur="1" fill="hold"/>
                                        <p:tgtEl>
                                          <p:spTgt spid="6">
                                            <p:txEl>
                                              <p:pRg st="3" end="3"/>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 to="" calcmode="lin" valueType="num">
                                      <p:cBhvr>
                                        <p:cTn id="27" dur="1" fill="hold"/>
                                        <p:tgtEl>
                                          <p:spTgt spid="6">
                                            <p:txEl>
                                              <p:pRg st="4" end="4"/>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 to="" calcmode="lin" valueType="num">
                                      <p:cBhvr>
                                        <p:cTn id="32" dur="1" fill="hold"/>
                                        <p:tgtEl>
                                          <p:spTgt spid="6">
                                            <p:txEl>
                                              <p:pRg st="5" end="5"/>
                                            </p:txEl>
                                          </p:spTgt>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 to="" calcmode="lin" valueType="num">
                                      <p:cBhvr>
                                        <p:cTn id="37" dur="1" fill="hold"/>
                                        <p:tgtEl>
                                          <p:spTgt spid="6">
                                            <p:txEl>
                                              <p:pRg st="6" end="6"/>
                                            </p:txEl>
                                          </p:spTgt>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 to="" calcmode="lin" valueType="num">
                                      <p:cBhvr>
                                        <p:cTn id="42" dur="1" fill="hold"/>
                                        <p:tgtEl>
                                          <p:spTgt spid="6">
                                            <p:txEl>
                                              <p:pRg st="7" end="7"/>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Why is Rome Important?</a:t>
            </a:r>
            <a:endParaRPr lang="en-US" dirty="0"/>
          </a:p>
        </p:txBody>
      </p:sp>
      <p:sp>
        <p:nvSpPr>
          <p:cNvPr id="6" name="Content Placeholder 5"/>
          <p:cNvSpPr>
            <a:spLocks noGrp="1"/>
          </p:cNvSpPr>
          <p:nvPr>
            <p:ph idx="1"/>
          </p:nvPr>
        </p:nvSpPr>
        <p:spPr/>
        <p:txBody>
          <a:bodyPr/>
          <a:lstStyle/>
          <a:p>
            <a:r>
              <a:rPr lang="en-US" dirty="0" smtClean="0"/>
              <a:t>Rome is the bridge between the Ancient the medieval/modern world </a:t>
            </a:r>
          </a:p>
          <a:p>
            <a:r>
              <a:rPr lang="en-US" dirty="0" smtClean="0"/>
              <a:t>Rome gave us our government, arts, political structure, language, calendar, monetary systems, architectural style, educational systems, religious traditions, and oh so many other things...</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dirty="0" smtClean="0"/>
              <a:t>Now we get to Rome</a:t>
            </a:r>
          </a:p>
        </p:txBody>
      </p:sp>
      <p:sp>
        <p:nvSpPr>
          <p:cNvPr id="4" name="Content Placeholder 3"/>
          <p:cNvSpPr>
            <a:spLocks noGrp="1"/>
          </p:cNvSpPr>
          <p:nvPr>
            <p:ph idx="1"/>
          </p:nvPr>
        </p:nvSpPr>
        <p:spPr/>
        <p:txBody>
          <a:bodyPr>
            <a:normAutofit fontScale="70000" lnSpcReduction="20000"/>
          </a:bodyPr>
          <a:lstStyle/>
          <a:p>
            <a:r>
              <a:rPr lang="en-US" dirty="0" smtClean="0"/>
              <a:t>Rome began as an Etruscan city</a:t>
            </a:r>
          </a:p>
          <a:p>
            <a:r>
              <a:rPr lang="en-US" dirty="0" smtClean="0"/>
              <a:t>In the 4th century, Romans began to conquer Etruscan territories. Etruria was conquered by Rome in the 3rd century BC.</a:t>
            </a:r>
          </a:p>
          <a:p>
            <a:r>
              <a:rPr lang="en-US" dirty="0" smtClean="0"/>
              <a:t>According to tradition and later writers the Roman Republic was established around 509 BCE, when the last of the seven Etruscan kings of Rome, </a:t>
            </a:r>
            <a:r>
              <a:rPr lang="en-US" dirty="0" err="1" smtClean="0"/>
              <a:t>Tarquin</a:t>
            </a:r>
            <a:r>
              <a:rPr lang="en-US" dirty="0" smtClean="0"/>
              <a:t> the Proud, was deposed by </a:t>
            </a:r>
            <a:r>
              <a:rPr lang="en-US" dirty="0" err="1" smtClean="0"/>
              <a:t>Lucius</a:t>
            </a:r>
            <a:r>
              <a:rPr lang="en-US" dirty="0" smtClean="0"/>
              <a:t> </a:t>
            </a:r>
            <a:r>
              <a:rPr lang="en-US" dirty="0" err="1" smtClean="0"/>
              <a:t>Junius</a:t>
            </a:r>
            <a:r>
              <a:rPr lang="en-US" dirty="0" smtClean="0"/>
              <a:t> Brutus, and a system based on annually elected magistrates and various representative assemblies was established. </a:t>
            </a:r>
          </a:p>
          <a:p>
            <a:r>
              <a:rPr lang="en-US" dirty="0" smtClean="0"/>
              <a:t>A constitution set a series of checks and balances, and a separation of powers.</a:t>
            </a:r>
          </a:p>
          <a:p>
            <a:r>
              <a:rPr lang="en-US" dirty="0" smtClean="0"/>
              <a:t> The most important magistrates were the two consuls, who together exercised executive authority as </a:t>
            </a:r>
            <a:r>
              <a:rPr lang="en-US" i="1" dirty="0" smtClean="0"/>
              <a:t>imperium</a:t>
            </a:r>
            <a:r>
              <a:rPr lang="en-US" dirty="0" smtClean="0"/>
              <a:t>, or military command. </a:t>
            </a:r>
          </a:p>
          <a:p>
            <a:r>
              <a:rPr lang="en-US" dirty="0" smtClean="0"/>
              <a:t>The consuls had to work with the senate, which was initially an advisory council of the ranking nobility, or patricians, but grew in size and power</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to="" calcmode="lin" valueType="num">
                                      <p:cBhvr>
                                        <p:cTn id="7" dur="1" fill="hold"/>
                                        <p:tgtEl>
                                          <p:spTgt spid="4">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to="" calcmode="lin" valueType="num">
                                      <p:cBhvr>
                                        <p:cTn id="12" dur="1" fill="hold"/>
                                        <p:tgtEl>
                                          <p:spTgt spid="4">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to="" calcmode="lin" valueType="num">
                                      <p:cBhvr>
                                        <p:cTn id="17" dur="1" fill="hold"/>
                                        <p:tgtEl>
                                          <p:spTgt spid="4">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 to="" calcmode="lin" valueType="num">
                                      <p:cBhvr>
                                        <p:cTn id="22" dur="1" fill="hold"/>
                                        <p:tgtEl>
                                          <p:spTgt spid="4">
                                            <p:txEl>
                                              <p:pRg st="3" end="3"/>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 to="" calcmode="lin" valueType="num">
                                      <p:cBhvr>
                                        <p:cTn id="27" dur="1" fill="hold"/>
                                        <p:tgtEl>
                                          <p:spTgt spid="4">
                                            <p:txEl>
                                              <p:pRg st="4" end="4"/>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 to="" calcmode="lin" valueType="num">
                                      <p:cBhvr>
                                        <p:cTn id="32" dur="1" fill="hold"/>
                                        <p:tgtEl>
                                          <p:spTgt spid="4">
                                            <p:txEl>
                                              <p:pRg st="5" end="5"/>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In 211 BCE, Marcellus conquered the Greek city of Syracuse and brought back not only the normal spoils of war (gold, weapons, etc) but ART.</a:t>
            </a:r>
          </a:p>
          <a:p>
            <a:r>
              <a:rPr lang="en-US" dirty="0" smtClean="0"/>
              <a:t>This began the Roman appetite for Greek art.</a:t>
            </a:r>
          </a:p>
          <a:p>
            <a:r>
              <a:rPr lang="en-US" dirty="0" smtClean="0"/>
              <a:t>The Romans however, never forgot their Etruscan roots and merged the two styles into a distinctive Roman style.</a:t>
            </a:r>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endParaRPr lang="en-US" smtClean="0"/>
          </a:p>
        </p:txBody>
      </p:sp>
      <p:pic>
        <p:nvPicPr>
          <p:cNvPr id="24579" name="Picture 2" descr="http://www.houseofptolemy.org/graphics/270bce.gif"/>
          <p:cNvPicPr>
            <a:picLocks noChangeAspect="1" noChangeArrowheads="1"/>
          </p:cNvPicPr>
          <p:nvPr/>
        </p:nvPicPr>
        <p:blipFill>
          <a:blip r:embed="rId2" cstate="print"/>
          <a:srcRect/>
          <a:stretch>
            <a:fillRect/>
          </a:stretch>
        </p:blipFill>
        <p:spPr bwMode="auto">
          <a:xfrm>
            <a:off x="76200" y="990600"/>
            <a:ext cx="8991600"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2946" name="Picture 2" descr="http://upload.wikimedia.org/wikipedia/commons/b/ba/Roman_Republic_Empire_map_fast.gif"/>
          <p:cNvPicPr>
            <a:picLocks noChangeAspect="1" noChangeArrowheads="1" noCrop="1"/>
          </p:cNvPicPr>
          <p:nvPr/>
        </p:nvPicPr>
        <p:blipFill>
          <a:blip r:embed="rId2" cstate="print"/>
          <a:srcRect/>
          <a:stretch>
            <a:fillRect/>
          </a:stretch>
        </p:blipFill>
        <p:spPr bwMode="auto">
          <a:xfrm>
            <a:off x="609600" y="-381001"/>
            <a:ext cx="7620000" cy="7239001"/>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Name </a:t>
            </a:r>
            <a:r>
              <a:rPr lang="en-US" i="1" dirty="0" smtClean="0">
                <a:solidFill>
                  <a:srgbClr val="00B050"/>
                </a:solidFill>
              </a:rPr>
              <a:t>Head of Roman Patrician</a:t>
            </a:r>
            <a:r>
              <a:rPr lang="en-US" dirty="0" smtClean="0"/>
              <a:t/>
            </a:r>
            <a:br>
              <a:rPr lang="en-US" dirty="0" smtClean="0"/>
            </a:br>
            <a:r>
              <a:rPr lang="en-US" dirty="0" smtClean="0"/>
              <a:t>Culture  </a:t>
            </a:r>
            <a:r>
              <a:rPr lang="en-US" dirty="0" smtClean="0">
                <a:solidFill>
                  <a:srgbClr val="00B050"/>
                </a:solidFill>
              </a:rPr>
              <a:t>Roman</a:t>
            </a:r>
            <a:r>
              <a:rPr lang="en-US" dirty="0" smtClean="0"/>
              <a:t/>
            </a:r>
            <a:br>
              <a:rPr lang="en-US" dirty="0" smtClean="0"/>
            </a:br>
            <a:r>
              <a:rPr lang="en-US" dirty="0" smtClean="0"/>
              <a:t>Date </a:t>
            </a:r>
            <a:r>
              <a:rPr lang="en-US" dirty="0" smtClean="0">
                <a:solidFill>
                  <a:srgbClr val="00B050"/>
                </a:solidFill>
              </a:rPr>
              <a:t>75 BCE</a:t>
            </a:r>
            <a:endParaRPr lang="en-US" dirty="0">
              <a:solidFill>
                <a:srgbClr val="00B050"/>
              </a:solidFill>
            </a:endParaRPr>
          </a:p>
        </p:txBody>
      </p:sp>
      <p:sp>
        <p:nvSpPr>
          <p:cNvPr id="6" name="Text Placeholder 5"/>
          <p:cNvSpPr>
            <a:spLocks noGrp="1"/>
          </p:cNvSpPr>
          <p:nvPr>
            <p:ph type="body" idx="2"/>
          </p:nvPr>
        </p:nvSpPr>
        <p:spPr/>
        <p:txBody>
          <a:bodyPr/>
          <a:lstStyle/>
          <a:p>
            <a:r>
              <a:rPr lang="en-US" b="1" dirty="0"/>
              <a:t>-</a:t>
            </a:r>
            <a:r>
              <a:rPr lang="en-US" dirty="0"/>
              <a:t> </a:t>
            </a:r>
            <a:r>
              <a:rPr lang="en-US" b="1" dirty="0" err="1" smtClean="0"/>
              <a:t>Veristic</a:t>
            </a:r>
            <a:r>
              <a:rPr lang="en-US" b="1" dirty="0" smtClean="0"/>
              <a:t>- or </a:t>
            </a:r>
            <a:r>
              <a:rPr lang="en-US" b="1" dirty="0" err="1" smtClean="0"/>
              <a:t>superrealism</a:t>
            </a:r>
            <a:endParaRPr lang="en-US" dirty="0"/>
          </a:p>
          <a:p>
            <a:r>
              <a:rPr lang="en-US" dirty="0"/>
              <a:t>-Sculptures were mostly men of high standing in the community</a:t>
            </a:r>
          </a:p>
          <a:p>
            <a:r>
              <a:rPr lang="en-US" dirty="0"/>
              <a:t>-They loved to show off their heritage</a:t>
            </a:r>
            <a:r>
              <a:rPr lang="en-US" dirty="0" smtClean="0"/>
              <a:t>. (slaves and lower class people could not possess such images)</a:t>
            </a:r>
            <a:endParaRPr lang="en-US" dirty="0"/>
          </a:p>
          <a:p>
            <a:r>
              <a:rPr lang="en-US" dirty="0"/>
              <a:t>-Each bust was completed in an individual likeness.</a:t>
            </a:r>
          </a:p>
          <a:p>
            <a:r>
              <a:rPr lang="en-US" dirty="0"/>
              <a:t>-Very accurate and naturalistic </a:t>
            </a:r>
          </a:p>
          <a:p>
            <a:r>
              <a:rPr lang="en-US" dirty="0"/>
              <a:t>-Shows wisdom and a serious individual</a:t>
            </a:r>
          </a:p>
          <a:p>
            <a:r>
              <a:rPr lang="en-US" dirty="0"/>
              <a:t>-It was very popular to have busts of one’s ancestors/heroes around the house</a:t>
            </a:r>
          </a:p>
          <a:p>
            <a:endParaRPr lang="en-US" dirty="0"/>
          </a:p>
        </p:txBody>
      </p:sp>
      <p:sp>
        <p:nvSpPr>
          <p:cNvPr id="5" name="Content Placeholder 4"/>
          <p:cNvSpPr>
            <a:spLocks noGrp="1"/>
          </p:cNvSpPr>
          <p:nvPr>
            <p:ph sz="half" idx="1"/>
          </p:nvPr>
        </p:nvSpPr>
        <p:spPr/>
        <p:txBody>
          <a:bodyPr/>
          <a:lstStyle/>
          <a:p>
            <a:endParaRPr lang="en-US"/>
          </a:p>
        </p:txBody>
      </p:sp>
      <p:pic>
        <p:nvPicPr>
          <p:cNvPr id="7" name="Picture 4" descr="Head of a Roman Patrician"/>
          <p:cNvPicPr>
            <a:picLocks noChangeAspect="1" noChangeArrowheads="1"/>
          </p:cNvPicPr>
          <p:nvPr/>
        </p:nvPicPr>
        <p:blipFill>
          <a:blip r:embed="rId2" cstate="print"/>
          <a:srcRect t="4951" b="12871"/>
          <a:stretch>
            <a:fillRect/>
          </a:stretch>
        </p:blipFill>
        <p:spPr bwMode="auto">
          <a:xfrm>
            <a:off x="4110553" y="228600"/>
            <a:ext cx="4835009" cy="586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endParaRPr lang="en-US" smtClean="0"/>
          </a:p>
        </p:txBody>
      </p:sp>
      <p:sp>
        <p:nvSpPr>
          <p:cNvPr id="26627" name="Rectangle 3"/>
          <p:cNvSpPr>
            <a:spLocks noGrp="1" noChangeArrowheads="1"/>
          </p:cNvSpPr>
          <p:nvPr>
            <p:ph type="body" idx="1"/>
          </p:nvPr>
        </p:nvSpPr>
        <p:spPr/>
        <p:txBody>
          <a:bodyPr/>
          <a:lstStyle/>
          <a:p>
            <a:pPr eaLnBrk="1" hangingPunct="1"/>
            <a:endParaRPr lang="en-US" smtClean="0"/>
          </a:p>
        </p:txBody>
      </p:sp>
      <p:pic>
        <p:nvPicPr>
          <p:cNvPr id="26628" name="Picture 4" descr="Head of a Roman Patrician"/>
          <p:cNvPicPr>
            <a:picLocks noChangeAspect="1" noChangeArrowheads="1"/>
          </p:cNvPicPr>
          <p:nvPr/>
        </p:nvPicPr>
        <p:blipFill>
          <a:blip r:embed="rId2" cstate="print"/>
          <a:srcRect/>
          <a:stretch>
            <a:fillRect/>
          </a:stretch>
        </p:blipFill>
        <p:spPr bwMode="auto">
          <a:xfrm>
            <a:off x="0" y="-76200"/>
            <a:ext cx="5211763" cy="7696200"/>
          </a:xfrm>
          <a:prstGeom prst="rect">
            <a:avLst/>
          </a:prstGeom>
          <a:noFill/>
          <a:ln w="9525">
            <a:noFill/>
            <a:miter lim="800000"/>
            <a:headEnd/>
            <a:tailEnd/>
          </a:ln>
        </p:spPr>
      </p:pic>
      <p:pic>
        <p:nvPicPr>
          <p:cNvPr id="26629" name="Picture 6" descr="3687208495_d57233ed87"/>
          <p:cNvPicPr>
            <a:picLocks noChangeAspect="1" noChangeArrowheads="1"/>
          </p:cNvPicPr>
          <p:nvPr/>
        </p:nvPicPr>
        <p:blipFill>
          <a:blip r:embed="rId3" cstate="print"/>
          <a:srcRect/>
          <a:stretch>
            <a:fillRect/>
          </a:stretch>
        </p:blipFill>
        <p:spPr bwMode="auto">
          <a:xfrm>
            <a:off x="4857750" y="838200"/>
            <a:ext cx="4286250" cy="4762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endParaRPr lang="en-US" smtClean="0"/>
          </a:p>
        </p:txBody>
      </p:sp>
      <p:sp>
        <p:nvSpPr>
          <p:cNvPr id="3075" name="Rectangle 3"/>
          <p:cNvSpPr>
            <a:spLocks noGrp="1" noChangeArrowheads="1"/>
          </p:cNvSpPr>
          <p:nvPr>
            <p:ph type="body" idx="1"/>
          </p:nvPr>
        </p:nvSpPr>
        <p:spPr/>
        <p:txBody>
          <a:bodyPr/>
          <a:lstStyle/>
          <a:p>
            <a:pPr eaLnBrk="1" hangingPunct="1"/>
            <a:endParaRPr lang="en-US" smtClean="0"/>
          </a:p>
        </p:txBody>
      </p:sp>
      <p:pic>
        <p:nvPicPr>
          <p:cNvPr id="3076" name="Picture 5" descr="doryphoros1"/>
          <p:cNvPicPr>
            <a:picLocks noChangeAspect="1" noChangeArrowheads="1"/>
          </p:cNvPicPr>
          <p:nvPr/>
        </p:nvPicPr>
        <p:blipFill>
          <a:blip r:embed="rId3" cstate="print"/>
          <a:srcRect/>
          <a:stretch>
            <a:fillRect/>
          </a:stretch>
        </p:blipFill>
        <p:spPr bwMode="auto">
          <a:xfrm>
            <a:off x="0" y="0"/>
            <a:ext cx="4143375" cy="6858000"/>
          </a:xfrm>
          <a:prstGeom prst="rect">
            <a:avLst/>
          </a:prstGeom>
          <a:noFill/>
          <a:ln w="9525">
            <a:noFill/>
            <a:miter lim="800000"/>
            <a:headEnd/>
            <a:tailEnd/>
          </a:ln>
        </p:spPr>
      </p:pic>
      <p:pic>
        <p:nvPicPr>
          <p:cNvPr id="3077" name="Picture 8" descr="2686624727_2b36160721"/>
          <p:cNvPicPr>
            <a:picLocks noChangeAspect="1" noChangeArrowheads="1"/>
          </p:cNvPicPr>
          <p:nvPr/>
        </p:nvPicPr>
        <p:blipFill>
          <a:blip r:embed="rId4" cstate="print"/>
          <a:srcRect/>
          <a:stretch>
            <a:fillRect/>
          </a:stretch>
        </p:blipFill>
        <p:spPr bwMode="auto">
          <a:xfrm>
            <a:off x="4381500" y="1600200"/>
            <a:ext cx="4762500" cy="3571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endParaRPr lang="en-US" smtClean="0"/>
          </a:p>
        </p:txBody>
      </p:sp>
      <p:sp>
        <p:nvSpPr>
          <p:cNvPr id="27651" name="Rectangle 3"/>
          <p:cNvSpPr>
            <a:spLocks noGrp="1" noChangeArrowheads="1"/>
          </p:cNvSpPr>
          <p:nvPr>
            <p:ph type="body" idx="1"/>
          </p:nvPr>
        </p:nvSpPr>
        <p:spPr/>
        <p:txBody>
          <a:bodyPr/>
          <a:lstStyle/>
          <a:p>
            <a:pPr eaLnBrk="1" hangingPunct="1"/>
            <a:endParaRPr lang="en-US" smtClean="0"/>
          </a:p>
        </p:txBody>
      </p:sp>
      <p:pic>
        <p:nvPicPr>
          <p:cNvPr id="27652" name="Picture 5" descr="Image:Roman Empire map.svg">
            <a:hlinkClick r:id="rId2"/>
          </p:cNvPr>
          <p:cNvPicPr>
            <a:picLocks noChangeAspect="1" noChangeArrowheads="1"/>
          </p:cNvPicPr>
          <p:nvPr/>
        </p:nvPicPr>
        <p:blipFill>
          <a:blip r:embed="rId3" cstate="print"/>
          <a:srcRect/>
          <a:stretch>
            <a:fillRect/>
          </a:stretch>
        </p:blipFill>
        <p:spPr bwMode="auto">
          <a:xfrm>
            <a:off x="0" y="228600"/>
            <a:ext cx="9144000" cy="6254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6" name="Text Placeholder 5"/>
          <p:cNvSpPr>
            <a:spLocks noGrp="1"/>
          </p:cNvSpPr>
          <p:nvPr>
            <p:ph type="body" idx="2"/>
          </p:nvPr>
        </p:nvSpPr>
        <p:spPr/>
        <p:txBody>
          <a:bodyPr>
            <a:normAutofit/>
          </a:bodyPr>
          <a:lstStyle/>
          <a:p>
            <a:r>
              <a:rPr lang="en-US" dirty="0" smtClean="0"/>
              <a:t>Concrete is THE Roman </a:t>
            </a:r>
            <a:r>
              <a:rPr lang="en-US" dirty="0" err="1" smtClean="0"/>
              <a:t>inovation</a:t>
            </a:r>
            <a:r>
              <a:rPr lang="en-US" dirty="0" smtClean="0"/>
              <a:t>- it is their contribution to the world.</a:t>
            </a:r>
          </a:p>
          <a:p>
            <a:r>
              <a:rPr lang="en-US" dirty="0" smtClean="0"/>
              <a:t>Without concrete, the Romans would not have been able to create the monuments that they did!</a:t>
            </a:r>
          </a:p>
          <a:p>
            <a:r>
              <a:rPr lang="en-US" dirty="0" smtClean="0"/>
              <a:t>Some of the Roman Innovations that came from Concrete:</a:t>
            </a:r>
          </a:p>
          <a:p>
            <a:pPr marL="342900" indent="-342900">
              <a:buFont typeface="+mj-lt"/>
              <a:buAutoNum type="arabicPeriod"/>
            </a:pPr>
            <a:r>
              <a:rPr lang="en-US" dirty="0" smtClean="0"/>
              <a:t>Barrel Vault</a:t>
            </a:r>
          </a:p>
          <a:p>
            <a:pPr marL="342900" indent="-342900">
              <a:buFont typeface="+mj-lt"/>
              <a:buAutoNum type="arabicPeriod"/>
            </a:pPr>
            <a:r>
              <a:rPr lang="en-US" dirty="0" smtClean="0"/>
              <a:t>Groin Vault</a:t>
            </a:r>
          </a:p>
          <a:p>
            <a:pPr marL="342900" indent="-342900">
              <a:buFont typeface="+mj-lt"/>
              <a:buAutoNum type="arabicPeriod"/>
            </a:pPr>
            <a:r>
              <a:rPr lang="en-US" dirty="0" smtClean="0"/>
              <a:t>Fenestrated Sequence</a:t>
            </a:r>
          </a:p>
          <a:p>
            <a:pPr marL="342900" indent="-342900">
              <a:buFont typeface="+mj-lt"/>
              <a:buAutoNum type="arabicPeriod"/>
            </a:pPr>
            <a:r>
              <a:rPr lang="en-US" dirty="0" smtClean="0"/>
              <a:t>Hemispherical dome</a:t>
            </a:r>
          </a:p>
          <a:p>
            <a:pPr marL="342900" indent="-342900">
              <a:buFont typeface="+mj-lt"/>
              <a:buAutoNum type="arabicPeriod"/>
            </a:pPr>
            <a:endParaRPr lang="en-US" dirty="0" smtClean="0"/>
          </a:p>
          <a:p>
            <a:pPr marL="342900" indent="-342900">
              <a:buFont typeface="+mj-lt"/>
              <a:buAutoNum type="arabicPeriod"/>
            </a:pPr>
            <a:endParaRPr lang="en-US" dirty="0" smtClean="0"/>
          </a:p>
          <a:p>
            <a:pPr marL="342900" indent="-342900"/>
            <a:endParaRPr lang="en-US" dirty="0"/>
          </a:p>
        </p:txBody>
      </p:sp>
      <p:sp>
        <p:nvSpPr>
          <p:cNvPr id="5" name="Content Placeholder 4"/>
          <p:cNvSpPr>
            <a:spLocks noGrp="1"/>
          </p:cNvSpPr>
          <p:nvPr>
            <p:ph sz="half" idx="1"/>
          </p:nvPr>
        </p:nvSpPr>
        <p:spPr/>
        <p:txBody>
          <a:bodyPr/>
          <a:lstStyle/>
          <a:p>
            <a:endParaRPr lang="en-US"/>
          </a:p>
        </p:txBody>
      </p:sp>
      <p:pic>
        <p:nvPicPr>
          <p:cNvPr id="28675" name="Picture 6" descr="http://www.qualityconcretecorp.com/images/ConcreteRecycler3.jpg"/>
          <p:cNvPicPr>
            <a:picLocks noChangeAspect="1" noChangeArrowheads="1"/>
          </p:cNvPicPr>
          <p:nvPr/>
        </p:nvPicPr>
        <p:blipFill>
          <a:blip r:embed="rId2" cstate="print"/>
          <a:srcRect/>
          <a:stretch>
            <a:fillRect/>
          </a:stretch>
        </p:blipFill>
        <p:spPr bwMode="auto">
          <a:xfrm>
            <a:off x="4267200" y="0"/>
            <a:ext cx="4572000" cy="6880225"/>
          </a:xfrm>
          <a:prstGeom prst="rect">
            <a:avLst/>
          </a:prstGeom>
          <a:noFill/>
          <a:ln w="9525">
            <a:noFill/>
            <a:miter lim="800000"/>
            <a:headEnd/>
            <a:tailEnd/>
          </a:ln>
        </p:spPr>
      </p:pic>
      <p:pic>
        <p:nvPicPr>
          <p:cNvPr id="68610" name="Picture 2" descr="http://etc.usf.edu/clipart/58000/58097/58097_barrel_vault_lg.gif"/>
          <p:cNvPicPr>
            <a:picLocks noChangeAspect="1" noChangeArrowheads="1"/>
          </p:cNvPicPr>
          <p:nvPr/>
        </p:nvPicPr>
        <p:blipFill>
          <a:blip r:embed="rId3" cstate="print"/>
          <a:srcRect/>
          <a:stretch>
            <a:fillRect/>
          </a:stretch>
        </p:blipFill>
        <p:spPr bwMode="auto">
          <a:xfrm>
            <a:off x="3562350" y="685800"/>
            <a:ext cx="5581650" cy="4991101"/>
          </a:xfrm>
          <a:prstGeom prst="rect">
            <a:avLst/>
          </a:prstGeom>
          <a:noFill/>
        </p:spPr>
      </p:pic>
      <p:pic>
        <p:nvPicPr>
          <p:cNvPr id="68612" name="Picture 4" descr="File:Barrel Vault.jpg"/>
          <p:cNvPicPr>
            <a:picLocks noChangeAspect="1" noChangeArrowheads="1"/>
          </p:cNvPicPr>
          <p:nvPr/>
        </p:nvPicPr>
        <p:blipFill>
          <a:blip r:embed="rId4" cstate="print"/>
          <a:srcRect/>
          <a:stretch>
            <a:fillRect/>
          </a:stretch>
        </p:blipFill>
        <p:spPr bwMode="auto">
          <a:xfrm>
            <a:off x="4724400" y="1295400"/>
            <a:ext cx="3790950" cy="5705476"/>
          </a:xfrm>
          <a:prstGeom prst="rect">
            <a:avLst/>
          </a:prstGeom>
          <a:noFill/>
        </p:spPr>
      </p:pic>
      <p:pic>
        <p:nvPicPr>
          <p:cNvPr id="68614" name="Picture 6" descr="http://studydroid.com/imageCards/06/0h/card-6309229-front.jpg"/>
          <p:cNvPicPr>
            <a:picLocks noChangeAspect="1" noChangeArrowheads="1"/>
          </p:cNvPicPr>
          <p:nvPr/>
        </p:nvPicPr>
        <p:blipFill>
          <a:blip r:embed="rId5" cstate="print"/>
          <a:srcRect/>
          <a:stretch>
            <a:fillRect/>
          </a:stretch>
        </p:blipFill>
        <p:spPr bwMode="auto">
          <a:xfrm>
            <a:off x="3445215" y="762000"/>
            <a:ext cx="5698785" cy="4343400"/>
          </a:xfrm>
          <a:prstGeom prst="rect">
            <a:avLst/>
          </a:prstGeom>
          <a:noFill/>
        </p:spPr>
      </p:pic>
      <p:pic>
        <p:nvPicPr>
          <p:cNvPr id="68616" name="Picture 8" descr="http://designedimpressions.files.wordpress.com/2008/10/pittman-groin-vault-ceiling-completed-3.jpg"/>
          <p:cNvPicPr>
            <a:picLocks noChangeAspect="1" noChangeArrowheads="1"/>
          </p:cNvPicPr>
          <p:nvPr/>
        </p:nvPicPr>
        <p:blipFill>
          <a:blip r:embed="rId6" cstate="print"/>
          <a:srcRect/>
          <a:stretch>
            <a:fillRect/>
          </a:stretch>
        </p:blipFill>
        <p:spPr bwMode="auto">
          <a:xfrm>
            <a:off x="3428999" y="685800"/>
            <a:ext cx="5784815" cy="4419600"/>
          </a:xfrm>
          <a:prstGeom prst="rect">
            <a:avLst/>
          </a:prstGeom>
          <a:noFill/>
        </p:spPr>
      </p:pic>
      <p:pic>
        <p:nvPicPr>
          <p:cNvPr id="68618" name="Picture 10" descr="File:Porticoguardiagrele.jpg"/>
          <p:cNvPicPr>
            <a:picLocks noChangeAspect="1" noChangeArrowheads="1"/>
          </p:cNvPicPr>
          <p:nvPr/>
        </p:nvPicPr>
        <p:blipFill>
          <a:blip r:embed="rId7" cstate="print"/>
          <a:srcRect/>
          <a:stretch>
            <a:fillRect/>
          </a:stretch>
        </p:blipFill>
        <p:spPr bwMode="auto">
          <a:xfrm>
            <a:off x="3505200" y="0"/>
            <a:ext cx="5771896" cy="7010400"/>
          </a:xfrm>
          <a:prstGeom prst="rect">
            <a:avLst/>
          </a:prstGeom>
          <a:noFill/>
        </p:spPr>
      </p:pic>
      <p:pic>
        <p:nvPicPr>
          <p:cNvPr id="68620" name="Picture 12" descr="http://www.quia.com/files/quia/users/mnguyer12/rome/Hemispherical-Dome"/>
          <p:cNvPicPr>
            <a:picLocks noChangeAspect="1" noChangeArrowheads="1"/>
          </p:cNvPicPr>
          <p:nvPr/>
        </p:nvPicPr>
        <p:blipFill>
          <a:blip r:embed="rId8" cstate="print"/>
          <a:srcRect/>
          <a:stretch>
            <a:fillRect/>
          </a:stretch>
        </p:blipFill>
        <p:spPr bwMode="auto">
          <a:xfrm>
            <a:off x="3657600" y="152400"/>
            <a:ext cx="5687786" cy="5791200"/>
          </a:xfrm>
          <a:prstGeom prst="rect">
            <a:avLst/>
          </a:prstGeom>
          <a:noFill/>
        </p:spPr>
      </p:pic>
      <p:pic>
        <p:nvPicPr>
          <p:cNvPr id="68622" name="Picture 14" descr="The interior of the Pantheon"/>
          <p:cNvPicPr>
            <a:picLocks noChangeAspect="1" noChangeArrowheads="1"/>
          </p:cNvPicPr>
          <p:nvPr/>
        </p:nvPicPr>
        <p:blipFill>
          <a:blip r:embed="rId9" cstate="print"/>
          <a:srcRect/>
          <a:stretch>
            <a:fillRect/>
          </a:stretch>
        </p:blipFill>
        <p:spPr bwMode="auto">
          <a:xfrm>
            <a:off x="3276600" y="228600"/>
            <a:ext cx="6473015" cy="4038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blinds(horizontal)">
                                      <p:cBhvr>
                                        <p:cTn id="7" dur="500"/>
                                        <p:tgtEl>
                                          <p:spTgt spid="6">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8610"/>
                                        </p:tgtEl>
                                        <p:attrNameLst>
                                          <p:attrName>style.visibility</p:attrName>
                                        </p:attrNameLst>
                                      </p:cBhvr>
                                      <p:to>
                                        <p:strVal val="visible"/>
                                      </p:to>
                                    </p:set>
                                    <p:animEffect transition="in" filter="blinds(horizontal)">
                                      <p:cBhvr>
                                        <p:cTn id="12" dur="500"/>
                                        <p:tgtEl>
                                          <p:spTgt spid="686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8612"/>
                                        </p:tgtEl>
                                        <p:attrNameLst>
                                          <p:attrName>style.visibility</p:attrName>
                                        </p:attrNameLst>
                                      </p:cBhvr>
                                      <p:to>
                                        <p:strVal val="visible"/>
                                      </p:to>
                                    </p:set>
                                    <p:animEffect transition="in" filter="blinds(horizontal)">
                                      <p:cBhvr>
                                        <p:cTn id="17" dur="500"/>
                                        <p:tgtEl>
                                          <p:spTgt spid="686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blinds(horizontal)">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8614"/>
                                        </p:tgtEl>
                                        <p:attrNameLst>
                                          <p:attrName>style.visibility</p:attrName>
                                        </p:attrNameLst>
                                      </p:cBhvr>
                                      <p:to>
                                        <p:strVal val="visible"/>
                                      </p:to>
                                    </p:set>
                                    <p:animEffect transition="in" filter="blinds(horizontal)">
                                      <p:cBhvr>
                                        <p:cTn id="27" dur="500"/>
                                        <p:tgtEl>
                                          <p:spTgt spid="686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8616"/>
                                        </p:tgtEl>
                                        <p:attrNameLst>
                                          <p:attrName>style.visibility</p:attrName>
                                        </p:attrNameLst>
                                      </p:cBhvr>
                                      <p:to>
                                        <p:strVal val="visible"/>
                                      </p:to>
                                    </p:set>
                                    <p:animEffect transition="in" filter="blinds(horizontal)">
                                      <p:cBhvr>
                                        <p:cTn id="32" dur="500"/>
                                        <p:tgtEl>
                                          <p:spTgt spid="6861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blinds(horizontal)">
                                      <p:cBhvr>
                                        <p:cTn id="37" dur="500"/>
                                        <p:tgtEl>
                                          <p:spTgt spid="6">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68618"/>
                                        </p:tgtEl>
                                        <p:attrNameLst>
                                          <p:attrName>style.visibility</p:attrName>
                                        </p:attrNameLst>
                                      </p:cBhvr>
                                      <p:to>
                                        <p:strVal val="visible"/>
                                      </p:to>
                                    </p:set>
                                    <p:animEffect transition="in" filter="blinds(horizontal)">
                                      <p:cBhvr>
                                        <p:cTn id="42" dur="500"/>
                                        <p:tgtEl>
                                          <p:spTgt spid="6861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6">
                                            <p:txEl>
                                              <p:pRg st="6" end="6"/>
                                            </p:txEl>
                                          </p:spTgt>
                                        </p:tgtEl>
                                        <p:attrNameLst>
                                          <p:attrName>style.visibility</p:attrName>
                                        </p:attrNameLst>
                                      </p:cBhvr>
                                      <p:to>
                                        <p:strVal val="visible"/>
                                      </p:to>
                                    </p:set>
                                    <p:animEffect transition="in" filter="blinds(horizontal)">
                                      <p:cBhvr>
                                        <p:cTn id="47" dur="500"/>
                                        <p:tgtEl>
                                          <p:spTgt spid="6">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68620"/>
                                        </p:tgtEl>
                                        <p:attrNameLst>
                                          <p:attrName>style.visibility</p:attrName>
                                        </p:attrNameLst>
                                      </p:cBhvr>
                                      <p:to>
                                        <p:strVal val="visible"/>
                                      </p:to>
                                    </p:set>
                                    <p:animEffect transition="in" filter="blinds(horizontal)">
                                      <p:cBhvr>
                                        <p:cTn id="52" dur="500"/>
                                        <p:tgtEl>
                                          <p:spTgt spid="6862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68622"/>
                                        </p:tgtEl>
                                        <p:attrNameLst>
                                          <p:attrName>style.visibility</p:attrName>
                                        </p:attrNameLst>
                                      </p:cBhvr>
                                      <p:to>
                                        <p:strVal val="visible"/>
                                      </p:to>
                                    </p:set>
                                    <p:animEffect transition="in" filter="blinds(horizontal)">
                                      <p:cBhvr>
                                        <p:cTn id="57" dur="500"/>
                                        <p:tgtEl>
                                          <p:spTgt spid="686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Oh…P.S…</a:t>
            </a:r>
            <a:endParaRPr lang="en-US" dirty="0"/>
          </a:p>
        </p:txBody>
      </p:sp>
      <p:sp>
        <p:nvSpPr>
          <p:cNvPr id="6" name="Content Placeholder 5"/>
          <p:cNvSpPr>
            <a:spLocks noGrp="1"/>
          </p:cNvSpPr>
          <p:nvPr>
            <p:ph idx="1"/>
          </p:nvPr>
        </p:nvSpPr>
        <p:spPr/>
        <p:txBody>
          <a:bodyPr>
            <a:normAutofit fontScale="92500" lnSpcReduction="20000"/>
          </a:bodyPr>
          <a:lstStyle/>
          <a:p>
            <a:r>
              <a:rPr lang="en-US" dirty="0" smtClean="0"/>
              <a:t>Concrete is not the same as cement</a:t>
            </a:r>
          </a:p>
          <a:p>
            <a:r>
              <a:rPr lang="en-US" dirty="0" smtClean="0"/>
              <a:t>The most important use of cement is the production of mortar and concrete—the bonding of natural or artificial aggregates to form a strong building material that is durable in the face of normal environmental effects.</a:t>
            </a:r>
          </a:p>
          <a:p>
            <a:r>
              <a:rPr lang="en-US" dirty="0" smtClean="0"/>
              <a:t>Concrete should not be confused with cement, because the term </a:t>
            </a:r>
            <a:r>
              <a:rPr lang="en-US" i="1" dirty="0" smtClean="0"/>
              <a:t>cement</a:t>
            </a:r>
            <a:r>
              <a:rPr lang="en-US" dirty="0" smtClean="0"/>
              <a:t> refers to the material used to bind the aggregate materials of concrete. Concrete is a combination of a cement and aggregate.</a:t>
            </a:r>
          </a:p>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Name </a:t>
            </a:r>
            <a:r>
              <a:rPr lang="en-US" i="1" dirty="0" smtClean="0">
                <a:solidFill>
                  <a:srgbClr val="00B050"/>
                </a:solidFill>
              </a:rPr>
              <a:t>Temple of Fortuna </a:t>
            </a:r>
            <a:r>
              <a:rPr lang="en-US" i="1" dirty="0" err="1" smtClean="0">
                <a:solidFill>
                  <a:srgbClr val="00B050"/>
                </a:solidFill>
              </a:rPr>
              <a:t>Virilis</a:t>
            </a:r>
            <a:r>
              <a:rPr lang="en-US" dirty="0" smtClean="0"/>
              <a:t/>
            </a:r>
            <a:br>
              <a:rPr lang="en-US" dirty="0" smtClean="0"/>
            </a:br>
            <a:r>
              <a:rPr lang="en-US" dirty="0" smtClean="0"/>
              <a:t>Culture </a:t>
            </a:r>
            <a:r>
              <a:rPr lang="en-US" dirty="0" smtClean="0">
                <a:solidFill>
                  <a:srgbClr val="00B050"/>
                </a:solidFill>
              </a:rPr>
              <a:t>Roman</a:t>
            </a:r>
            <a:r>
              <a:rPr lang="en-US" dirty="0" smtClean="0"/>
              <a:t/>
            </a:r>
            <a:br>
              <a:rPr lang="en-US" dirty="0" smtClean="0"/>
            </a:br>
            <a:r>
              <a:rPr lang="en-US" dirty="0" smtClean="0"/>
              <a:t>Date  </a:t>
            </a:r>
            <a:r>
              <a:rPr lang="en-US" dirty="0" smtClean="0">
                <a:solidFill>
                  <a:srgbClr val="00B050"/>
                </a:solidFill>
              </a:rPr>
              <a:t>75 BCE</a:t>
            </a:r>
            <a:endParaRPr lang="en-US" dirty="0">
              <a:solidFill>
                <a:srgbClr val="00B050"/>
              </a:solidFill>
            </a:endParaRPr>
          </a:p>
        </p:txBody>
      </p:sp>
      <p:sp>
        <p:nvSpPr>
          <p:cNvPr id="6" name="Text Placeholder 5"/>
          <p:cNvSpPr>
            <a:spLocks noGrp="1"/>
          </p:cNvSpPr>
          <p:nvPr>
            <p:ph type="body" idx="2"/>
          </p:nvPr>
        </p:nvSpPr>
        <p:spPr/>
        <p:txBody>
          <a:bodyPr/>
          <a:lstStyle/>
          <a:p>
            <a:r>
              <a:rPr lang="en-US" dirty="0"/>
              <a:t>-Etruscan influence: can only enter the building from the front</a:t>
            </a:r>
          </a:p>
          <a:p>
            <a:r>
              <a:rPr lang="en-US" dirty="0"/>
              <a:t>-Raised on a platform </a:t>
            </a:r>
          </a:p>
          <a:p>
            <a:r>
              <a:rPr lang="en-US" dirty="0"/>
              <a:t>-</a:t>
            </a:r>
            <a:r>
              <a:rPr lang="en-US" b="1" dirty="0"/>
              <a:t>Porch </a:t>
            </a:r>
            <a:endParaRPr lang="en-US" dirty="0"/>
          </a:p>
          <a:p>
            <a:r>
              <a:rPr lang="en-US" dirty="0"/>
              <a:t>-Grecian influence: stucco is used to cover the underlying stone to imitate marble</a:t>
            </a:r>
          </a:p>
          <a:p>
            <a:r>
              <a:rPr lang="en-US" dirty="0"/>
              <a:t>-Greek: Ionic </a:t>
            </a:r>
            <a:r>
              <a:rPr lang="en-US" dirty="0" smtClean="0"/>
              <a:t>Order</a:t>
            </a:r>
          </a:p>
          <a:p>
            <a:r>
              <a:rPr lang="en-US" dirty="0" smtClean="0"/>
              <a:t>Greek- the attempt to imitate the </a:t>
            </a:r>
            <a:r>
              <a:rPr lang="en-US" dirty="0" err="1" smtClean="0"/>
              <a:t>peripteral</a:t>
            </a:r>
            <a:r>
              <a:rPr lang="en-US" dirty="0" smtClean="0"/>
              <a:t> nature of the Greek Temples (look at the back)</a:t>
            </a:r>
          </a:p>
          <a:p>
            <a:endParaRPr lang="en-US" dirty="0"/>
          </a:p>
          <a:p>
            <a:r>
              <a:rPr lang="en-US" dirty="0"/>
              <a:t>-With the combination of both civilizations, the Romans now had their own style in architecture.</a:t>
            </a:r>
          </a:p>
          <a:p>
            <a:endParaRPr lang="en-US" dirty="0"/>
          </a:p>
        </p:txBody>
      </p:sp>
      <p:sp>
        <p:nvSpPr>
          <p:cNvPr id="5" name="Content Placeholder 4"/>
          <p:cNvSpPr>
            <a:spLocks noGrp="1"/>
          </p:cNvSpPr>
          <p:nvPr>
            <p:ph sz="half" idx="1"/>
          </p:nvPr>
        </p:nvSpPr>
        <p:spPr/>
        <p:txBody>
          <a:bodyPr/>
          <a:lstStyle/>
          <a:p>
            <a:endParaRPr lang="en-US"/>
          </a:p>
        </p:txBody>
      </p:sp>
      <p:pic>
        <p:nvPicPr>
          <p:cNvPr id="7" name="Picture 5" descr="Image:TempleOfPortunus-ForumBoarium.jpg">
            <a:hlinkClick r:id="rId2"/>
          </p:cNvPr>
          <p:cNvPicPr>
            <a:picLocks noChangeAspect="1" noChangeArrowheads="1"/>
          </p:cNvPicPr>
          <p:nvPr/>
        </p:nvPicPr>
        <p:blipFill>
          <a:blip r:embed="rId3" cstate="print"/>
          <a:srcRect/>
          <a:stretch>
            <a:fillRect/>
          </a:stretch>
        </p:blipFill>
        <p:spPr bwMode="auto">
          <a:xfrm>
            <a:off x="3479800" y="914400"/>
            <a:ext cx="5283200" cy="396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endParaRPr lang="en-US" smtClean="0"/>
          </a:p>
        </p:txBody>
      </p:sp>
      <p:pic>
        <p:nvPicPr>
          <p:cNvPr id="30723" name="Picture 5" descr="Image:Rome.Temple of Portunus.backside.JPG">
            <a:hlinkClick r:id="rId2"/>
          </p:cNvPr>
          <p:cNvPicPr>
            <a:picLocks noChangeAspect="1" noChangeArrowheads="1"/>
          </p:cNvPicPr>
          <p:nvPr/>
        </p:nvPicPr>
        <p:blipFill>
          <a:blip r:embed="rId3" cstate="print"/>
          <a:srcRect/>
          <a:stretch>
            <a:fillRect/>
          </a:stretch>
        </p:blipFill>
        <p:spPr bwMode="auto">
          <a:xfrm>
            <a:off x="152400" y="76200"/>
            <a:ext cx="8839200" cy="662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Name </a:t>
            </a:r>
            <a:r>
              <a:rPr lang="en-US" i="1" dirty="0" smtClean="0">
                <a:solidFill>
                  <a:srgbClr val="00B050"/>
                </a:solidFill>
              </a:rPr>
              <a:t>Temple of </a:t>
            </a:r>
            <a:r>
              <a:rPr lang="en-US" i="1" dirty="0" err="1" smtClean="0">
                <a:solidFill>
                  <a:srgbClr val="00B050"/>
                </a:solidFill>
              </a:rPr>
              <a:t>Vesta</a:t>
            </a:r>
            <a:r>
              <a:rPr lang="en-US" i="1" dirty="0" smtClean="0">
                <a:solidFill>
                  <a:srgbClr val="00B050"/>
                </a:solidFill>
              </a:rPr>
              <a:t> </a:t>
            </a:r>
            <a:r>
              <a:rPr lang="en-US" dirty="0" smtClean="0">
                <a:solidFill>
                  <a:srgbClr val="00B050"/>
                </a:solidFill>
              </a:rPr>
              <a:t>(sibyl)</a:t>
            </a:r>
            <a:r>
              <a:rPr lang="en-US" dirty="0" smtClean="0"/>
              <a:t/>
            </a:r>
            <a:br>
              <a:rPr lang="en-US" dirty="0" smtClean="0"/>
            </a:br>
            <a:r>
              <a:rPr lang="en-US" dirty="0" smtClean="0"/>
              <a:t>Culture </a:t>
            </a:r>
            <a:r>
              <a:rPr lang="en-US" dirty="0" smtClean="0">
                <a:solidFill>
                  <a:srgbClr val="00B050"/>
                </a:solidFill>
              </a:rPr>
              <a:t>Roman </a:t>
            </a:r>
            <a:r>
              <a:rPr lang="en-US" dirty="0" smtClean="0"/>
              <a:t/>
            </a:r>
            <a:br>
              <a:rPr lang="en-US" dirty="0" smtClean="0"/>
            </a:br>
            <a:r>
              <a:rPr lang="en-US" dirty="0" smtClean="0"/>
              <a:t>Date </a:t>
            </a:r>
            <a:r>
              <a:rPr lang="en-US" dirty="0" smtClean="0">
                <a:solidFill>
                  <a:srgbClr val="00B050"/>
                </a:solidFill>
              </a:rPr>
              <a:t>Early 1</a:t>
            </a:r>
            <a:r>
              <a:rPr lang="en-US" baseline="30000" dirty="0" smtClean="0">
                <a:solidFill>
                  <a:srgbClr val="00B050"/>
                </a:solidFill>
              </a:rPr>
              <a:t>st</a:t>
            </a:r>
            <a:r>
              <a:rPr lang="en-US" dirty="0" smtClean="0">
                <a:solidFill>
                  <a:srgbClr val="00B050"/>
                </a:solidFill>
              </a:rPr>
              <a:t> Century BCE</a:t>
            </a:r>
            <a:endParaRPr lang="en-US" dirty="0">
              <a:solidFill>
                <a:srgbClr val="00B050"/>
              </a:solidFill>
            </a:endParaRPr>
          </a:p>
        </p:txBody>
      </p:sp>
      <p:sp>
        <p:nvSpPr>
          <p:cNvPr id="6" name="Text Placeholder 5"/>
          <p:cNvSpPr>
            <a:spLocks noGrp="1"/>
          </p:cNvSpPr>
          <p:nvPr>
            <p:ph type="body" idx="2"/>
          </p:nvPr>
        </p:nvSpPr>
        <p:spPr/>
        <p:txBody>
          <a:bodyPr/>
          <a:lstStyle/>
          <a:p>
            <a:r>
              <a:rPr lang="en-US" dirty="0"/>
              <a:t>Greek: </a:t>
            </a:r>
            <a:r>
              <a:rPr lang="en-US" dirty="0" err="1"/>
              <a:t>Tholos</a:t>
            </a:r>
            <a:r>
              <a:rPr lang="en-US" dirty="0"/>
              <a:t> temple and Corinthian </a:t>
            </a:r>
            <a:r>
              <a:rPr lang="en-US" dirty="0" smtClean="0"/>
              <a:t>Order (</a:t>
            </a:r>
            <a:r>
              <a:rPr lang="en-US" dirty="0" err="1" smtClean="0"/>
              <a:t>tholos</a:t>
            </a:r>
            <a:r>
              <a:rPr lang="en-US" dirty="0" smtClean="0"/>
              <a:t> unknown to the Etruscans)</a:t>
            </a:r>
            <a:endParaRPr lang="en-US" dirty="0"/>
          </a:p>
          <a:p>
            <a:r>
              <a:rPr lang="en-US" dirty="0"/>
              <a:t>-Etruscan: </a:t>
            </a:r>
            <a:r>
              <a:rPr lang="en-US" dirty="0" smtClean="0"/>
              <a:t>Axial design- steps </a:t>
            </a:r>
            <a:r>
              <a:rPr lang="en-US" dirty="0"/>
              <a:t>to enter the temple are only in the front (Greek temples have steps all the way around)</a:t>
            </a:r>
          </a:p>
          <a:p>
            <a:r>
              <a:rPr lang="en-US" dirty="0"/>
              <a:t>-Roman: a new material was used with this temple in addition to cut stone. The new material-</a:t>
            </a:r>
            <a:r>
              <a:rPr lang="en-US" b="1" dirty="0"/>
              <a:t>slow drying concrete</a:t>
            </a:r>
            <a:r>
              <a:rPr lang="en-US" dirty="0"/>
              <a:t>-was a Roman invention.</a:t>
            </a:r>
          </a:p>
          <a:p>
            <a:r>
              <a:rPr lang="en-US" dirty="0"/>
              <a:t>-Important to note how the Romans adopt both traditions, Greek and Etruscan </a:t>
            </a:r>
          </a:p>
          <a:p>
            <a:endParaRPr lang="en-US" dirty="0"/>
          </a:p>
        </p:txBody>
      </p:sp>
      <p:sp>
        <p:nvSpPr>
          <p:cNvPr id="5" name="Content Placeholder 4"/>
          <p:cNvSpPr>
            <a:spLocks noGrp="1"/>
          </p:cNvSpPr>
          <p:nvPr>
            <p:ph sz="half" idx="1"/>
          </p:nvPr>
        </p:nvSpPr>
        <p:spPr/>
        <p:txBody>
          <a:bodyPr/>
          <a:lstStyle/>
          <a:p>
            <a:endParaRPr lang="en-US"/>
          </a:p>
        </p:txBody>
      </p:sp>
      <p:pic>
        <p:nvPicPr>
          <p:cNvPr id="7" name="Picture 5" descr="File:Forum temple.jpg">
            <a:hlinkClick r:id="rId2"/>
          </p:cNvPr>
          <p:cNvPicPr>
            <a:picLocks noChangeAspect="1" noChangeArrowheads="1"/>
          </p:cNvPicPr>
          <p:nvPr/>
        </p:nvPicPr>
        <p:blipFill>
          <a:blip r:embed="rId3" cstate="print"/>
          <a:srcRect/>
          <a:stretch>
            <a:fillRect/>
          </a:stretch>
        </p:blipFill>
        <p:spPr bwMode="auto">
          <a:xfrm>
            <a:off x="4572000" y="914400"/>
            <a:ext cx="3807354"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7" name="Text Placeholder 6"/>
          <p:cNvSpPr>
            <a:spLocks noGrp="1"/>
          </p:cNvSpPr>
          <p:nvPr>
            <p:ph type="body" idx="2"/>
          </p:nvPr>
        </p:nvSpPr>
        <p:spPr/>
        <p:txBody>
          <a:bodyPr/>
          <a:lstStyle/>
          <a:p>
            <a:r>
              <a:rPr lang="en-US" dirty="0" smtClean="0"/>
              <a:t>The Roman house was more than a place to live.  It played an important role in Roman societal rituals.</a:t>
            </a:r>
          </a:p>
          <a:p>
            <a:r>
              <a:rPr lang="en-US" dirty="0" smtClean="0"/>
              <a:t>They were places to receive guests and conduct </a:t>
            </a:r>
            <a:r>
              <a:rPr lang="en-US" dirty="0" err="1" smtClean="0"/>
              <a:t>buisness</a:t>
            </a:r>
            <a:endParaRPr lang="en-US" dirty="0" smtClean="0"/>
          </a:p>
          <a:p>
            <a:r>
              <a:rPr lang="en-US" dirty="0" smtClean="0"/>
              <a:t>They were designed to shut out the noise/dirt of the outside world</a:t>
            </a:r>
          </a:p>
          <a:p>
            <a:r>
              <a:rPr lang="en-US" dirty="0" smtClean="0"/>
              <a:t>They grew out of Etruscan designs.</a:t>
            </a:r>
          </a:p>
          <a:p>
            <a:r>
              <a:rPr lang="en-US" dirty="0" smtClean="0"/>
              <a:t>Axial design</a:t>
            </a:r>
          </a:p>
          <a:p>
            <a:r>
              <a:rPr lang="en-US" dirty="0" smtClean="0"/>
              <a:t>Much of what we know about Roman houses come to us from Pompeii</a:t>
            </a:r>
          </a:p>
          <a:p>
            <a:r>
              <a:rPr lang="en-US" dirty="0" smtClean="0"/>
              <a:t>Roman houses in Rome itself were different.  Most people would have lived in Multistoried apartments.</a:t>
            </a:r>
          </a:p>
          <a:p>
            <a:endParaRPr lang="en-US" dirty="0" smtClean="0"/>
          </a:p>
          <a:p>
            <a:endParaRPr lang="en-US" dirty="0" smtClean="0"/>
          </a:p>
          <a:p>
            <a:endParaRPr lang="en-US" dirty="0"/>
          </a:p>
        </p:txBody>
      </p:sp>
      <p:sp>
        <p:nvSpPr>
          <p:cNvPr id="6" name="Content Placeholder 5"/>
          <p:cNvSpPr>
            <a:spLocks noGrp="1"/>
          </p:cNvSpPr>
          <p:nvPr>
            <p:ph sz="half" idx="1"/>
          </p:nvPr>
        </p:nvSpPr>
        <p:spPr/>
        <p:txBody>
          <a:bodyPr/>
          <a:lstStyle/>
          <a:p>
            <a:endParaRPr lang="en-US"/>
          </a:p>
        </p:txBody>
      </p:sp>
      <p:pic>
        <p:nvPicPr>
          <p:cNvPr id="33796" name="Picture 4" descr="proculus_atrium"/>
          <p:cNvPicPr>
            <a:picLocks noChangeAspect="1" noChangeArrowheads="1"/>
          </p:cNvPicPr>
          <p:nvPr/>
        </p:nvPicPr>
        <p:blipFill>
          <a:blip r:embed="rId2" cstate="print"/>
          <a:srcRect/>
          <a:stretch>
            <a:fillRect/>
          </a:stretch>
        </p:blipFill>
        <p:spPr bwMode="auto">
          <a:xfrm>
            <a:off x="3962400" y="228600"/>
            <a:ext cx="4952012" cy="579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Typical Roman house</a:t>
            </a:r>
            <a:endParaRPr lang="en-US" dirty="0"/>
          </a:p>
        </p:txBody>
      </p:sp>
      <p:sp>
        <p:nvSpPr>
          <p:cNvPr id="7" name="Text Placeholder 6"/>
          <p:cNvSpPr>
            <a:spLocks noGrp="1"/>
          </p:cNvSpPr>
          <p:nvPr>
            <p:ph type="body" idx="2"/>
          </p:nvPr>
        </p:nvSpPr>
        <p:spPr>
          <a:xfrm>
            <a:off x="457201" y="609600"/>
            <a:ext cx="1905000" cy="4800600"/>
          </a:xfrm>
        </p:spPr>
        <p:txBody>
          <a:bodyPr/>
          <a:lstStyle/>
          <a:p>
            <a:pPr marL="342900" indent="-342900">
              <a:buAutoNum type="arabicPeriod"/>
            </a:pPr>
            <a:r>
              <a:rPr lang="en-US" dirty="0" smtClean="0"/>
              <a:t>Vestibule (entrance)</a:t>
            </a:r>
          </a:p>
          <a:p>
            <a:pPr marL="342900" indent="-342900">
              <a:buAutoNum type="arabicPeriod"/>
            </a:pPr>
            <a:r>
              <a:rPr lang="en-US" dirty="0" smtClean="0"/>
              <a:t>Atrium (central reception area)</a:t>
            </a:r>
          </a:p>
          <a:p>
            <a:pPr marL="342900" indent="-342900">
              <a:buAutoNum type="arabicPeriod"/>
            </a:pPr>
            <a:r>
              <a:rPr lang="en-US" dirty="0" err="1" smtClean="0"/>
              <a:t>Impluvium</a:t>
            </a:r>
            <a:r>
              <a:rPr lang="en-US" dirty="0" smtClean="0"/>
              <a:t>-(caught rain water)</a:t>
            </a:r>
          </a:p>
          <a:p>
            <a:pPr marL="342900" indent="-342900">
              <a:buAutoNum type="arabicPeriod"/>
            </a:pPr>
            <a:r>
              <a:rPr lang="en-US" dirty="0" smtClean="0"/>
              <a:t>Cubiculum (bedrooms)</a:t>
            </a:r>
          </a:p>
          <a:p>
            <a:pPr marL="342900" indent="-342900">
              <a:buAutoNum type="arabicPeriod"/>
            </a:pPr>
            <a:r>
              <a:rPr lang="en-US" dirty="0" err="1" smtClean="0"/>
              <a:t>Tablinium</a:t>
            </a:r>
            <a:r>
              <a:rPr lang="en-US" dirty="0" smtClean="0"/>
              <a:t> (home office)</a:t>
            </a:r>
          </a:p>
          <a:p>
            <a:pPr marL="342900" indent="-342900">
              <a:buAutoNum type="arabicPeriod"/>
            </a:pPr>
            <a:r>
              <a:rPr lang="en-US" dirty="0" err="1" smtClean="0"/>
              <a:t>Triclinium</a:t>
            </a:r>
            <a:r>
              <a:rPr lang="en-US" dirty="0" smtClean="0"/>
              <a:t> (dining room)</a:t>
            </a:r>
          </a:p>
          <a:p>
            <a:pPr marL="342900" indent="-342900">
              <a:buAutoNum type="arabicPeriod"/>
            </a:pPr>
            <a:r>
              <a:rPr lang="en-US" dirty="0" err="1" smtClean="0"/>
              <a:t>Peristyle</a:t>
            </a:r>
            <a:r>
              <a:rPr lang="en-US" dirty="0" smtClean="0"/>
              <a:t> garden area</a:t>
            </a:r>
          </a:p>
          <a:p>
            <a:pPr marL="342900" indent="-342900">
              <a:buAutoNum type="arabicPeriod"/>
            </a:pPr>
            <a:endParaRPr lang="en-US" dirty="0"/>
          </a:p>
        </p:txBody>
      </p:sp>
      <p:sp>
        <p:nvSpPr>
          <p:cNvPr id="6" name="Content Placeholder 5"/>
          <p:cNvSpPr>
            <a:spLocks noGrp="1"/>
          </p:cNvSpPr>
          <p:nvPr>
            <p:ph sz="half" idx="1"/>
          </p:nvPr>
        </p:nvSpPr>
        <p:spPr/>
        <p:txBody>
          <a:bodyPr/>
          <a:lstStyle/>
          <a:p>
            <a:endParaRPr lang="en-US"/>
          </a:p>
        </p:txBody>
      </p:sp>
      <p:pic>
        <p:nvPicPr>
          <p:cNvPr id="32772" name="Picture 4" descr="roman-house"/>
          <p:cNvPicPr>
            <a:picLocks noChangeAspect="1" noChangeArrowheads="1"/>
          </p:cNvPicPr>
          <p:nvPr/>
        </p:nvPicPr>
        <p:blipFill>
          <a:blip r:embed="rId2" cstate="print"/>
          <a:srcRect/>
          <a:stretch>
            <a:fillRect/>
          </a:stretch>
        </p:blipFill>
        <p:spPr bwMode="auto">
          <a:xfrm>
            <a:off x="2487204" y="0"/>
            <a:ext cx="6656796" cy="464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Name </a:t>
            </a:r>
            <a:r>
              <a:rPr lang="en-US" i="1" dirty="0" smtClean="0">
                <a:solidFill>
                  <a:srgbClr val="00B050"/>
                </a:solidFill>
              </a:rPr>
              <a:t>House of the </a:t>
            </a:r>
            <a:r>
              <a:rPr lang="en-US" i="1" dirty="0" err="1" smtClean="0">
                <a:solidFill>
                  <a:srgbClr val="00B050"/>
                </a:solidFill>
              </a:rPr>
              <a:t>Vettii</a:t>
            </a:r>
            <a:r>
              <a:rPr lang="en-US" i="1" dirty="0" smtClean="0">
                <a:solidFill>
                  <a:srgbClr val="00B050"/>
                </a:solidFill>
              </a:rPr>
              <a:t>, from Pompeii</a:t>
            </a:r>
            <a:br>
              <a:rPr lang="en-US" i="1" dirty="0" smtClean="0">
                <a:solidFill>
                  <a:srgbClr val="00B050"/>
                </a:solidFill>
              </a:rPr>
            </a:br>
            <a:r>
              <a:rPr lang="en-US" dirty="0" smtClean="0"/>
              <a:t>Culture </a:t>
            </a:r>
            <a:r>
              <a:rPr lang="en-US" dirty="0" smtClean="0">
                <a:solidFill>
                  <a:srgbClr val="00B050"/>
                </a:solidFill>
              </a:rPr>
              <a:t>Roman </a:t>
            </a:r>
            <a:r>
              <a:rPr lang="en-US" dirty="0" smtClean="0"/>
              <a:t/>
            </a:r>
            <a:br>
              <a:rPr lang="en-US" dirty="0" smtClean="0"/>
            </a:br>
            <a:r>
              <a:rPr lang="en-US" dirty="0" smtClean="0"/>
              <a:t>Date </a:t>
            </a:r>
            <a:r>
              <a:rPr lang="en-US" dirty="0" smtClean="0">
                <a:solidFill>
                  <a:srgbClr val="00B050"/>
                </a:solidFill>
              </a:rPr>
              <a:t>2</a:t>
            </a:r>
            <a:r>
              <a:rPr lang="en-US" baseline="30000" dirty="0" smtClean="0">
                <a:solidFill>
                  <a:srgbClr val="00B050"/>
                </a:solidFill>
              </a:rPr>
              <a:t>nd</a:t>
            </a:r>
            <a:r>
              <a:rPr lang="en-US" dirty="0" smtClean="0">
                <a:solidFill>
                  <a:srgbClr val="00B050"/>
                </a:solidFill>
              </a:rPr>
              <a:t> Century BCE</a:t>
            </a:r>
            <a:endParaRPr lang="en-US" dirty="0">
              <a:solidFill>
                <a:srgbClr val="00B050"/>
              </a:solidFill>
            </a:endParaRPr>
          </a:p>
        </p:txBody>
      </p:sp>
      <p:sp>
        <p:nvSpPr>
          <p:cNvPr id="6" name="Text Placeholder 5"/>
          <p:cNvSpPr>
            <a:spLocks noGrp="1"/>
          </p:cNvSpPr>
          <p:nvPr>
            <p:ph type="body" idx="2"/>
          </p:nvPr>
        </p:nvSpPr>
        <p:spPr/>
        <p:txBody>
          <a:bodyPr/>
          <a:lstStyle/>
          <a:p>
            <a:r>
              <a:rPr lang="en-US" dirty="0"/>
              <a:t>-Large area called the </a:t>
            </a:r>
            <a:r>
              <a:rPr lang="en-US" b="1" dirty="0"/>
              <a:t>atrium</a:t>
            </a:r>
            <a:r>
              <a:rPr lang="en-US" dirty="0"/>
              <a:t> is open to the sky and has a large basin called an </a:t>
            </a:r>
            <a:r>
              <a:rPr lang="en-US" b="1" dirty="0" err="1"/>
              <a:t>Impluvium</a:t>
            </a:r>
            <a:r>
              <a:rPr lang="en-US" dirty="0"/>
              <a:t> in the center </a:t>
            </a:r>
          </a:p>
          <a:p>
            <a:r>
              <a:rPr lang="en-US" b="1" dirty="0"/>
              <a:t>-</a:t>
            </a:r>
            <a:r>
              <a:rPr lang="en-US" b="1" dirty="0" err="1"/>
              <a:t>Peristyle</a:t>
            </a:r>
            <a:r>
              <a:rPr lang="en-US" dirty="0"/>
              <a:t> garden in the rear with fountain, private area of the house</a:t>
            </a:r>
          </a:p>
          <a:p>
            <a:r>
              <a:rPr lang="en-US" b="1" dirty="0"/>
              <a:t>-Axial symmetry </a:t>
            </a:r>
            <a:r>
              <a:rPr lang="en-US" dirty="0"/>
              <a:t>a person who enters the house can see all the way through it to the garden  </a:t>
            </a:r>
          </a:p>
          <a:p>
            <a:r>
              <a:rPr lang="en-US" dirty="0"/>
              <a:t>-Exterior of the house lacks windows, light comes from the interior</a:t>
            </a:r>
          </a:p>
          <a:p>
            <a:endParaRPr lang="en-US" dirty="0"/>
          </a:p>
        </p:txBody>
      </p:sp>
      <p:sp>
        <p:nvSpPr>
          <p:cNvPr id="5" name="Content Placeholder 4"/>
          <p:cNvSpPr>
            <a:spLocks noGrp="1"/>
          </p:cNvSpPr>
          <p:nvPr>
            <p:ph sz="half" idx="1"/>
          </p:nvPr>
        </p:nvSpPr>
        <p:spPr/>
        <p:txBody>
          <a:bodyPr/>
          <a:lstStyle/>
          <a:p>
            <a:endParaRPr lang="en-US"/>
          </a:p>
        </p:txBody>
      </p:sp>
      <p:pic>
        <p:nvPicPr>
          <p:cNvPr id="7" name="Picture 2" descr="http://www.bbc.co.uk/history/ancient/romans/images/pompeii_art_vettii.jpg"/>
          <p:cNvPicPr>
            <a:picLocks noChangeAspect="1" noChangeArrowheads="1"/>
          </p:cNvPicPr>
          <p:nvPr/>
        </p:nvPicPr>
        <p:blipFill>
          <a:blip r:embed="rId2" cstate="print"/>
          <a:srcRect/>
          <a:stretch>
            <a:fillRect/>
          </a:stretch>
        </p:blipFill>
        <p:spPr bwMode="auto">
          <a:xfrm>
            <a:off x="3722930" y="838200"/>
            <a:ext cx="5138215"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Impluvium</a:t>
            </a:r>
            <a:endParaRPr lang="en-US" dirty="0"/>
          </a:p>
        </p:txBody>
      </p:sp>
      <p:sp>
        <p:nvSpPr>
          <p:cNvPr id="3" name="Text Placeholder 2"/>
          <p:cNvSpPr>
            <a:spLocks noGrp="1"/>
          </p:cNvSpPr>
          <p:nvPr>
            <p:ph type="body" idx="2"/>
          </p:nvPr>
        </p:nvSpPr>
        <p:spPr/>
        <p:txBody>
          <a:bodyPr/>
          <a:lstStyle/>
          <a:p>
            <a:endParaRPr lang="en-US"/>
          </a:p>
        </p:txBody>
      </p:sp>
      <p:sp>
        <p:nvSpPr>
          <p:cNvPr id="4" name="Content Placeholder 3"/>
          <p:cNvSpPr>
            <a:spLocks noGrp="1"/>
          </p:cNvSpPr>
          <p:nvPr>
            <p:ph sz="half" idx="1"/>
          </p:nvPr>
        </p:nvSpPr>
        <p:spPr/>
        <p:txBody>
          <a:bodyPr/>
          <a:lstStyle/>
          <a:p>
            <a:endParaRPr lang="en-US"/>
          </a:p>
        </p:txBody>
      </p:sp>
      <p:pic>
        <p:nvPicPr>
          <p:cNvPr id="47106" name="Picture 2" descr="http://archive.fieldmuseum.org/pompeii/pompeii_images/horiz/pompeii/impluvium.jpg"/>
          <p:cNvPicPr>
            <a:picLocks noChangeAspect="1" noChangeArrowheads="1"/>
          </p:cNvPicPr>
          <p:nvPr/>
        </p:nvPicPr>
        <p:blipFill>
          <a:blip r:embed="rId2" cstate="print"/>
          <a:srcRect/>
          <a:stretch>
            <a:fillRect/>
          </a:stretch>
        </p:blipFill>
        <p:spPr bwMode="auto">
          <a:xfrm>
            <a:off x="2302499" y="533400"/>
            <a:ext cx="6365251" cy="4876800"/>
          </a:xfrm>
          <a:prstGeom prst="rect">
            <a:avLst/>
          </a:prstGeom>
          <a:noFill/>
        </p:spPr>
      </p:pic>
      <p:pic>
        <p:nvPicPr>
          <p:cNvPr id="47108" name="Picture 4" descr="http://th07.deviantart.net/fs70/PRE/f/2010/270/4/a/domus_romana___impluvium_by_enxos-d2zlx44.jpg"/>
          <p:cNvPicPr>
            <a:picLocks noChangeAspect="1" noChangeArrowheads="1"/>
          </p:cNvPicPr>
          <p:nvPr/>
        </p:nvPicPr>
        <p:blipFill>
          <a:blip r:embed="rId3" cstate="print"/>
          <a:srcRect/>
          <a:stretch>
            <a:fillRect/>
          </a:stretch>
        </p:blipFill>
        <p:spPr bwMode="auto">
          <a:xfrm>
            <a:off x="1603566" y="228600"/>
            <a:ext cx="7540434" cy="6096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box(in)">
                                      <p:cBhvr>
                                        <p:cTn id="7" dur="500"/>
                                        <p:tgtEl>
                                          <p:spTgt spid="47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endParaRPr lang="en-US" smtClean="0"/>
          </a:p>
        </p:txBody>
      </p:sp>
      <p:pic>
        <p:nvPicPr>
          <p:cNvPr id="4099" name="Picture 3" descr="Lysoppos scraper"/>
          <p:cNvPicPr>
            <a:picLocks noChangeAspect="1" noChangeArrowheads="1"/>
          </p:cNvPicPr>
          <p:nvPr/>
        </p:nvPicPr>
        <p:blipFill>
          <a:blip r:embed="rId3" cstate="print"/>
          <a:srcRect/>
          <a:stretch>
            <a:fillRect/>
          </a:stretch>
        </p:blipFill>
        <p:spPr bwMode="auto">
          <a:xfrm>
            <a:off x="3429000" y="0"/>
            <a:ext cx="2936875" cy="6858000"/>
          </a:xfrm>
          <a:prstGeom prst="rect">
            <a:avLst/>
          </a:prstGeom>
          <a:noFill/>
          <a:ln w="9525">
            <a:noFill/>
            <a:miter lim="800000"/>
            <a:headEnd/>
            <a:tailEnd/>
          </a:ln>
        </p:spPr>
      </p:pic>
      <p:pic>
        <p:nvPicPr>
          <p:cNvPr id="4100" name="Picture 4" descr="Scraper 2"/>
          <p:cNvPicPr>
            <a:picLocks noChangeAspect="1" noChangeArrowheads="1"/>
          </p:cNvPicPr>
          <p:nvPr/>
        </p:nvPicPr>
        <p:blipFill>
          <a:blip r:embed="rId4" cstate="print"/>
          <a:srcRect/>
          <a:stretch>
            <a:fillRect/>
          </a:stretch>
        </p:blipFill>
        <p:spPr bwMode="auto">
          <a:xfrm>
            <a:off x="0" y="0"/>
            <a:ext cx="3406775" cy="6858000"/>
          </a:xfrm>
          <a:prstGeom prst="rect">
            <a:avLst/>
          </a:prstGeom>
          <a:noFill/>
          <a:ln w="9525">
            <a:noFill/>
            <a:miter lim="800000"/>
            <a:headEnd/>
            <a:tailEnd/>
          </a:ln>
        </p:spPr>
      </p:pic>
      <p:pic>
        <p:nvPicPr>
          <p:cNvPr id="56325" name="Picture 5" descr="diadoumenos by Polykletious"/>
          <p:cNvPicPr>
            <a:picLocks noChangeAspect="1" noChangeArrowheads="1"/>
          </p:cNvPicPr>
          <p:nvPr/>
        </p:nvPicPr>
        <p:blipFill>
          <a:blip r:embed="rId5" cstate="print"/>
          <a:srcRect/>
          <a:stretch>
            <a:fillRect/>
          </a:stretch>
        </p:blipFill>
        <p:spPr bwMode="auto">
          <a:xfrm>
            <a:off x="6286500" y="533400"/>
            <a:ext cx="2857500" cy="5778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6325"/>
                                        </p:tgtEl>
                                        <p:attrNameLst>
                                          <p:attrName>style.visibility</p:attrName>
                                        </p:attrNameLst>
                                      </p:cBhvr>
                                      <p:to>
                                        <p:strVal val="visible"/>
                                      </p:to>
                                    </p:set>
                                    <p:anim calcmode="lin" valueType="num">
                                      <p:cBhvr additive="base">
                                        <p:cTn id="7" dur="500" fill="hold"/>
                                        <p:tgtEl>
                                          <p:spTgt spid="56325"/>
                                        </p:tgtEl>
                                        <p:attrNameLst>
                                          <p:attrName>ppt_x</p:attrName>
                                        </p:attrNameLst>
                                      </p:cBhvr>
                                      <p:tavLst>
                                        <p:tav tm="0">
                                          <p:val>
                                            <p:strVal val="#ppt_x"/>
                                          </p:val>
                                        </p:tav>
                                        <p:tav tm="100000">
                                          <p:val>
                                            <p:strVal val="#ppt_x"/>
                                          </p:val>
                                        </p:tav>
                                      </p:tavLst>
                                    </p:anim>
                                    <p:anim calcmode="lin" valueType="num">
                                      <p:cBhvr additive="base">
                                        <p:cTn id="8" dur="500" fill="hold"/>
                                        <p:tgtEl>
                                          <p:spTgt spid="563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Roman Frescos/ Murals</a:t>
            </a:r>
            <a:endParaRPr lang="en-US" dirty="0"/>
          </a:p>
        </p:txBody>
      </p:sp>
      <p:sp>
        <p:nvSpPr>
          <p:cNvPr id="3" name="Text Placeholder 2"/>
          <p:cNvSpPr>
            <a:spLocks noGrp="1"/>
          </p:cNvSpPr>
          <p:nvPr>
            <p:ph idx="1"/>
          </p:nvPr>
        </p:nvSpPr>
        <p:spPr/>
        <p:txBody>
          <a:bodyPr>
            <a:normAutofit fontScale="77500" lnSpcReduction="20000"/>
          </a:bodyPr>
          <a:lstStyle/>
          <a:p>
            <a:r>
              <a:rPr lang="en-US" dirty="0" smtClean="0"/>
              <a:t>The frescoes come from Pompeii</a:t>
            </a:r>
          </a:p>
          <a:p>
            <a:r>
              <a:rPr lang="en-US" dirty="0" smtClean="0"/>
              <a:t>The wall painting styles have allowed art historians to delineate the various phases of interior decoration in the centuries leading up to the eruption of Vesuvius in 79 AD, which both destroyed the city and preserved the paintings, and between stylistic shifts in Roman art. </a:t>
            </a:r>
          </a:p>
          <a:p>
            <a:r>
              <a:rPr lang="en-US" dirty="0" smtClean="0"/>
              <a:t>The paintings also tell a great deal about the prosperity of the area and specific tastes during the times.</a:t>
            </a:r>
          </a:p>
          <a:p>
            <a:r>
              <a:rPr lang="en-US" b="1" dirty="0" smtClean="0"/>
              <a:t>The main purpose of these frescoes was to reduce the claustrophobic interiors of Roman rooms, which were windowless and dark. The paintings, full of color and life, brightened up the interior and made the room feel more spacious.</a:t>
            </a:r>
            <a:endParaRPr lang="en-US" b="1"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67200"/>
            <a:ext cx="8458200" cy="1739900"/>
          </a:xfrm>
        </p:spPr>
        <p:txBody>
          <a:bodyPr/>
          <a:lstStyle/>
          <a:p>
            <a:r>
              <a:rPr lang="en-US" dirty="0" smtClean="0"/>
              <a:t>1</a:t>
            </a:r>
            <a:r>
              <a:rPr lang="en-US" baseline="30000" dirty="0" smtClean="0"/>
              <a:t>st</a:t>
            </a:r>
            <a:r>
              <a:rPr lang="en-US" dirty="0" smtClean="0"/>
              <a:t> style of Roman wall painting</a:t>
            </a:r>
            <a:br>
              <a:rPr lang="en-US" dirty="0" smtClean="0"/>
            </a:br>
            <a:r>
              <a:rPr lang="en-US" dirty="0" smtClean="0"/>
              <a:t>Roman</a:t>
            </a:r>
            <a:br>
              <a:rPr lang="en-US" dirty="0" smtClean="0"/>
            </a:br>
            <a:r>
              <a:rPr lang="en-US" dirty="0" smtClean="0"/>
              <a:t>1</a:t>
            </a:r>
            <a:r>
              <a:rPr lang="en-US" baseline="30000" dirty="0" smtClean="0"/>
              <a:t>st</a:t>
            </a:r>
            <a:r>
              <a:rPr lang="en-US" dirty="0" smtClean="0"/>
              <a:t> Century CE</a:t>
            </a:r>
            <a:endParaRPr lang="en-US" dirty="0"/>
          </a:p>
        </p:txBody>
      </p:sp>
      <p:sp>
        <p:nvSpPr>
          <p:cNvPr id="3" name="Text Placeholder 2"/>
          <p:cNvSpPr>
            <a:spLocks noGrp="1"/>
          </p:cNvSpPr>
          <p:nvPr>
            <p:ph type="body" idx="2"/>
          </p:nvPr>
        </p:nvSpPr>
        <p:spPr>
          <a:xfrm>
            <a:off x="457200" y="609600"/>
            <a:ext cx="4724400" cy="4038600"/>
          </a:xfrm>
        </p:spPr>
        <p:txBody>
          <a:bodyPr>
            <a:normAutofit fontScale="92500" lnSpcReduction="20000"/>
          </a:bodyPr>
          <a:lstStyle/>
          <a:p>
            <a:pPr>
              <a:buFont typeface="Arial" pitchFamily="34" charset="0"/>
              <a:buChar char="•"/>
            </a:pPr>
            <a:r>
              <a:rPr lang="en-US" sz="1800" dirty="0" smtClean="0"/>
              <a:t>The </a:t>
            </a:r>
            <a:r>
              <a:rPr lang="en-US" sz="1800" b="1" dirty="0" smtClean="0"/>
              <a:t>First style</a:t>
            </a:r>
            <a:r>
              <a:rPr lang="en-US" sz="1800" dirty="0" smtClean="0"/>
              <a:t>, also referred to as </a:t>
            </a:r>
            <a:r>
              <a:rPr lang="en-US" sz="1800" i="1" dirty="0" smtClean="0"/>
              <a:t>structural</a:t>
            </a:r>
            <a:r>
              <a:rPr lang="en-US" sz="1800" dirty="0" smtClean="0"/>
              <a:t>, </a:t>
            </a:r>
            <a:r>
              <a:rPr lang="en-US" sz="1800" i="1" dirty="0" smtClean="0"/>
              <a:t>incrustation</a:t>
            </a:r>
            <a:r>
              <a:rPr lang="en-US" sz="1800" dirty="0" smtClean="0"/>
              <a:t> or </a:t>
            </a:r>
            <a:r>
              <a:rPr lang="en-US" sz="1800" i="1" dirty="0" smtClean="0"/>
              <a:t>masonry style</a:t>
            </a:r>
            <a:r>
              <a:rPr lang="en-US" sz="1800" dirty="0" smtClean="0"/>
              <a:t>, was most popular from 200 BCE until 80 BCE.</a:t>
            </a:r>
          </a:p>
          <a:p>
            <a:pPr>
              <a:buFont typeface="Arial" pitchFamily="34" charset="0"/>
              <a:buChar char="•"/>
            </a:pPr>
            <a:r>
              <a:rPr lang="en-US" sz="1800" dirty="0" smtClean="0"/>
              <a:t>This style was a replica of that found in the Ptolemaic palaces of the near east, where the walls were inset with real stones and marbles, and also reflects the spread of Hellenistic culture as Rome interacted and conquered other Greek and Hellenistic states in this period. </a:t>
            </a:r>
          </a:p>
          <a:p>
            <a:pPr>
              <a:buFont typeface="Arial" pitchFamily="34" charset="0"/>
              <a:buChar char="•"/>
            </a:pPr>
            <a:r>
              <a:rPr lang="en-US" sz="1800" dirty="0" smtClean="0"/>
              <a:t>This </a:t>
            </a:r>
            <a:r>
              <a:rPr lang="en-US" sz="1800" b="1" dirty="0" smtClean="0"/>
              <a:t>trompe </a:t>
            </a:r>
            <a:r>
              <a:rPr lang="en-US" sz="1800" b="1" dirty="0" err="1" smtClean="0"/>
              <a:t>l'oeil</a:t>
            </a:r>
            <a:r>
              <a:rPr lang="en-US" sz="1800" b="1" dirty="0" smtClean="0"/>
              <a:t> effect </a:t>
            </a:r>
            <a:r>
              <a:rPr lang="en-US" sz="1800" dirty="0" smtClean="0"/>
              <a:t>created flat areas of color and 'faux" finishes (like a fake marble or oak finish)</a:t>
            </a:r>
          </a:p>
          <a:p>
            <a:pPr>
              <a:buFont typeface="Arial" pitchFamily="34" charset="0"/>
              <a:buChar char="•"/>
            </a:pPr>
            <a:r>
              <a:rPr lang="en-US" sz="1800" dirty="0" smtClean="0"/>
              <a:t>This style divided the wall into various, multi-colored patterns that took the place of extremely expensive cut stone. </a:t>
            </a:r>
          </a:p>
          <a:p>
            <a:pPr>
              <a:buFont typeface="Arial" pitchFamily="34" charset="0"/>
              <a:buChar char="•"/>
            </a:pPr>
            <a:r>
              <a:rPr lang="en-US" sz="1800" dirty="0" smtClean="0"/>
              <a:t>The First Style was also used with other styles for decorating the lower sections of walls that were not seen as much as the higher levels.</a:t>
            </a:r>
          </a:p>
          <a:p>
            <a:endParaRPr lang="en-US" dirty="0"/>
          </a:p>
        </p:txBody>
      </p:sp>
      <p:pic>
        <p:nvPicPr>
          <p:cNvPr id="5" name="Content Placeholder 4" descr="FIRST  STYLE ROMAN WALL PAINTING"/>
          <p:cNvPicPr>
            <a:picLocks noGrp="1" noChangeAspect="1" noChangeArrowheads="1"/>
          </p:cNvPicPr>
          <p:nvPr>
            <p:ph sz="half" idx="1"/>
          </p:nvPr>
        </p:nvPicPr>
        <p:blipFill>
          <a:blip r:embed="rId2" cstate="print"/>
          <a:srcRect/>
          <a:stretch>
            <a:fillRect/>
          </a:stretch>
        </p:blipFill>
        <p:spPr bwMode="auto">
          <a:xfrm>
            <a:off x="5257800" y="228600"/>
            <a:ext cx="3467911" cy="65196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endParaRPr lang="en-US" smtClean="0"/>
          </a:p>
        </p:txBody>
      </p:sp>
      <p:sp>
        <p:nvSpPr>
          <p:cNvPr id="35843" name="Rectangle 3"/>
          <p:cNvSpPr>
            <a:spLocks noGrp="1" noChangeArrowheads="1"/>
          </p:cNvSpPr>
          <p:nvPr>
            <p:ph type="body" idx="1"/>
          </p:nvPr>
        </p:nvSpPr>
        <p:spPr/>
        <p:txBody>
          <a:bodyPr/>
          <a:lstStyle/>
          <a:p>
            <a:pPr eaLnBrk="1" hangingPunct="1"/>
            <a:endParaRPr lang="en-US" smtClean="0"/>
          </a:p>
        </p:txBody>
      </p:sp>
      <p:pic>
        <p:nvPicPr>
          <p:cNvPr id="35844" name="Picture 4" descr="FIRST  STYLE ROMAN WALL PAINTING"/>
          <p:cNvPicPr>
            <a:picLocks noChangeAspect="1" noChangeArrowheads="1"/>
          </p:cNvPicPr>
          <p:nvPr/>
        </p:nvPicPr>
        <p:blipFill>
          <a:blip r:embed="rId2" cstate="print"/>
          <a:srcRect/>
          <a:stretch>
            <a:fillRect/>
          </a:stretch>
        </p:blipFill>
        <p:spPr bwMode="auto">
          <a:xfrm>
            <a:off x="0" y="0"/>
            <a:ext cx="3641725" cy="6858000"/>
          </a:xfrm>
          <a:prstGeom prst="rect">
            <a:avLst/>
          </a:prstGeom>
          <a:noFill/>
          <a:ln w="9525">
            <a:noFill/>
            <a:miter lim="800000"/>
            <a:headEnd/>
            <a:tailEnd/>
          </a:ln>
        </p:spPr>
      </p:pic>
      <p:pic>
        <p:nvPicPr>
          <p:cNvPr id="35845" name="Picture 5" descr="Theran Spring Fresco1"/>
          <p:cNvPicPr>
            <a:picLocks noChangeAspect="1" noChangeArrowheads="1"/>
          </p:cNvPicPr>
          <p:nvPr/>
        </p:nvPicPr>
        <p:blipFill>
          <a:blip r:embed="rId3" cstate="print"/>
          <a:srcRect/>
          <a:stretch>
            <a:fillRect/>
          </a:stretch>
        </p:blipFill>
        <p:spPr bwMode="auto">
          <a:xfrm>
            <a:off x="3810000" y="2057400"/>
            <a:ext cx="5334000" cy="2657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a:t>
            </a:r>
            <a:r>
              <a:rPr lang="en-US" baseline="30000" dirty="0" smtClean="0"/>
              <a:t>nd</a:t>
            </a:r>
            <a:r>
              <a:rPr lang="en-US" dirty="0" smtClean="0"/>
              <a:t> Style</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The </a:t>
            </a:r>
            <a:r>
              <a:rPr lang="en-US" i="1" dirty="0" smtClean="0"/>
              <a:t>Second style</a:t>
            </a:r>
            <a:r>
              <a:rPr lang="en-US" dirty="0" smtClean="0"/>
              <a:t>, </a:t>
            </a:r>
            <a:r>
              <a:rPr lang="en-US" i="1" dirty="0" smtClean="0"/>
              <a:t>architectural style</a:t>
            </a:r>
            <a:r>
              <a:rPr lang="en-US" dirty="0" smtClean="0"/>
              <a:t>, or 'illusionism' dominated the 1st century BCE, where walls were decorated with architectural features and trompe </a:t>
            </a:r>
            <a:r>
              <a:rPr lang="en-US" dirty="0" err="1" smtClean="0"/>
              <a:t>l'oeil</a:t>
            </a:r>
            <a:r>
              <a:rPr lang="en-US" dirty="0" smtClean="0"/>
              <a:t> (trick of the eye) compositions.</a:t>
            </a:r>
          </a:p>
          <a:p>
            <a:r>
              <a:rPr lang="en-US" dirty="0" smtClean="0"/>
              <a:t>It is characterized by use of relative perspective (not precise linear perspective)</a:t>
            </a:r>
          </a:p>
          <a:p>
            <a:r>
              <a:rPr lang="en-US" dirty="0" smtClean="0"/>
              <a:t>Images and landscapes began to be introduced to the first style around 90 BCE, and gained ground from 70 BCE onwards, along with illusionistic and architectonic motifs. </a:t>
            </a:r>
          </a:p>
          <a:p>
            <a:r>
              <a:rPr lang="en-US" dirty="0" smtClean="0"/>
              <a:t>Decoration had to give the greatest possible impression of depth. Imitations of images appeared, at first in the higher section, then (after 50 BCE) in the background of landscapes which provided a stage for mythological stories, theatrical masks, or decorations.</a:t>
            </a:r>
          </a:p>
          <a:p>
            <a:r>
              <a:rPr lang="en-US" dirty="0" smtClean="0"/>
              <a:t>Much of the depth of the mature Second Style comes from the use of aerial </a:t>
            </a:r>
            <a:r>
              <a:rPr lang="en-US" b="1" dirty="0" smtClean="0"/>
              <a:t>(atmospheric) perspective </a:t>
            </a:r>
            <a:r>
              <a:rPr lang="en-US" dirty="0" smtClean="0"/>
              <a:t>that blurred the appearance of objects further away. Thus, the foreground is rather precise while the background is somewhat indistinctly purple, blue, and gray.</a:t>
            </a:r>
          </a:p>
          <a:p>
            <a:r>
              <a:rPr lang="en-US" dirty="0" smtClean="0"/>
              <a:t>Fashionable particularly from the 40s BCE onwards, it began to wane in the final decades BCE.</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Name </a:t>
            </a:r>
            <a:r>
              <a:rPr lang="en-US" i="1" dirty="0" smtClean="0">
                <a:solidFill>
                  <a:srgbClr val="00B050"/>
                </a:solidFill>
              </a:rPr>
              <a:t>Initiation rites of the Cult of Bacchus,</a:t>
            </a:r>
            <a:br>
              <a:rPr lang="en-US" i="1" dirty="0" smtClean="0">
                <a:solidFill>
                  <a:srgbClr val="00B050"/>
                </a:solidFill>
              </a:rPr>
            </a:br>
            <a:r>
              <a:rPr lang="en-US" i="1" dirty="0" smtClean="0">
                <a:solidFill>
                  <a:srgbClr val="00B050"/>
                </a:solidFill>
              </a:rPr>
              <a:t>at the Villa of the Mysteries</a:t>
            </a:r>
            <a:r>
              <a:rPr lang="en-US" dirty="0" smtClean="0"/>
              <a:t/>
            </a:r>
            <a:br>
              <a:rPr lang="en-US" dirty="0" smtClean="0"/>
            </a:br>
            <a:r>
              <a:rPr lang="en-US" dirty="0" smtClean="0"/>
              <a:t>Culture </a:t>
            </a:r>
            <a:r>
              <a:rPr lang="en-US" dirty="0" smtClean="0">
                <a:solidFill>
                  <a:srgbClr val="00B050"/>
                </a:solidFill>
              </a:rPr>
              <a:t>Roman</a:t>
            </a:r>
            <a:r>
              <a:rPr lang="en-US" dirty="0" smtClean="0"/>
              <a:t/>
            </a:r>
            <a:br>
              <a:rPr lang="en-US" dirty="0" smtClean="0"/>
            </a:br>
            <a:r>
              <a:rPr lang="en-US" dirty="0" smtClean="0"/>
              <a:t>Date </a:t>
            </a:r>
            <a:r>
              <a:rPr lang="en-US" dirty="0" smtClean="0">
                <a:solidFill>
                  <a:srgbClr val="00B050"/>
                </a:solidFill>
              </a:rPr>
              <a:t>75 CE</a:t>
            </a:r>
            <a:endParaRPr lang="en-US" dirty="0">
              <a:solidFill>
                <a:srgbClr val="00B050"/>
              </a:solidFill>
            </a:endParaRPr>
          </a:p>
        </p:txBody>
      </p:sp>
      <p:sp>
        <p:nvSpPr>
          <p:cNvPr id="6" name="Text Placeholder 5"/>
          <p:cNvSpPr>
            <a:spLocks noGrp="1"/>
          </p:cNvSpPr>
          <p:nvPr>
            <p:ph type="body" idx="2"/>
          </p:nvPr>
        </p:nvSpPr>
        <p:spPr>
          <a:xfrm>
            <a:off x="457200" y="609600"/>
            <a:ext cx="3008313" cy="2819400"/>
          </a:xfrm>
        </p:spPr>
        <p:txBody>
          <a:bodyPr/>
          <a:lstStyle/>
          <a:p>
            <a:r>
              <a:rPr lang="en-US" dirty="0"/>
              <a:t>-</a:t>
            </a:r>
            <a:r>
              <a:rPr lang="en-US" b="1" dirty="0"/>
              <a:t>Second Style</a:t>
            </a:r>
            <a:endParaRPr lang="en-US" dirty="0"/>
          </a:p>
          <a:p>
            <a:r>
              <a:rPr lang="en-US" dirty="0"/>
              <a:t>-Uses the famous Pompeii red</a:t>
            </a:r>
          </a:p>
          <a:p>
            <a:r>
              <a:rPr lang="en-US" dirty="0"/>
              <a:t>-This represents a religious movement occurring throughout </a:t>
            </a:r>
            <a:r>
              <a:rPr lang="en-US" dirty="0" smtClean="0"/>
              <a:t>the  </a:t>
            </a:r>
            <a:r>
              <a:rPr lang="en-US" dirty="0"/>
              <a:t>women in Pompeii where they were married to Bacchus.</a:t>
            </a:r>
          </a:p>
          <a:p>
            <a:r>
              <a:rPr lang="en-US" dirty="0"/>
              <a:t>-Illusion that the image is moving towards more depth in the painting, with the ledge extending back into the wall</a:t>
            </a:r>
          </a:p>
          <a:p>
            <a:endParaRPr lang="en-US" dirty="0"/>
          </a:p>
        </p:txBody>
      </p:sp>
      <p:sp>
        <p:nvSpPr>
          <p:cNvPr id="5" name="Content Placeholder 4"/>
          <p:cNvSpPr>
            <a:spLocks noGrp="1"/>
          </p:cNvSpPr>
          <p:nvPr>
            <p:ph sz="half" idx="1"/>
          </p:nvPr>
        </p:nvSpPr>
        <p:spPr>
          <a:xfrm>
            <a:off x="3575050" y="609600"/>
            <a:ext cx="5340350" cy="4419600"/>
          </a:xfrm>
        </p:spPr>
        <p:txBody>
          <a:bodyPr/>
          <a:lstStyle/>
          <a:p>
            <a:endParaRPr lang="en-US" dirty="0"/>
          </a:p>
        </p:txBody>
      </p:sp>
      <p:pic>
        <p:nvPicPr>
          <p:cNvPr id="7" name="Picture 8" descr="http://www.sandrashaw.com/images/AH1L23Mys2.jpg"/>
          <p:cNvPicPr>
            <a:picLocks noChangeAspect="1" noChangeArrowheads="1"/>
          </p:cNvPicPr>
          <p:nvPr/>
        </p:nvPicPr>
        <p:blipFill>
          <a:blip r:embed="rId2" cstate="print"/>
          <a:srcRect/>
          <a:stretch>
            <a:fillRect/>
          </a:stretch>
        </p:blipFill>
        <p:spPr bwMode="auto">
          <a:xfrm>
            <a:off x="3352800" y="685800"/>
            <a:ext cx="5791200" cy="419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eaLnBrk="1" hangingPunct="1"/>
            <a:endParaRPr lang="en-US" smtClean="0"/>
          </a:p>
        </p:txBody>
      </p:sp>
      <p:sp>
        <p:nvSpPr>
          <p:cNvPr id="37891" name="Content Placeholder 2"/>
          <p:cNvSpPr>
            <a:spLocks noGrp="1"/>
          </p:cNvSpPr>
          <p:nvPr>
            <p:ph idx="1"/>
          </p:nvPr>
        </p:nvSpPr>
        <p:spPr/>
        <p:txBody>
          <a:bodyPr/>
          <a:lstStyle/>
          <a:p>
            <a:pPr eaLnBrk="1" hangingPunct="1"/>
            <a:endParaRPr lang="en-US" smtClean="0"/>
          </a:p>
        </p:txBody>
      </p:sp>
      <p:pic>
        <p:nvPicPr>
          <p:cNvPr id="37892" name="Picture 2" descr="File:Pompejanischer Maler um 60 v. Chr. 001.jpg">
            <a:hlinkClick r:id="rId2"/>
          </p:cNvPr>
          <p:cNvPicPr>
            <a:picLocks noChangeAspect="1" noChangeArrowheads="1"/>
          </p:cNvPicPr>
          <p:nvPr/>
        </p:nvPicPr>
        <p:blipFill>
          <a:blip r:embed="rId3" cstate="print"/>
          <a:srcRect/>
          <a:stretch>
            <a:fillRect/>
          </a:stretch>
        </p:blipFill>
        <p:spPr bwMode="auto">
          <a:xfrm>
            <a:off x="1317625" y="0"/>
            <a:ext cx="683577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endParaRPr lang="en-US" smtClean="0"/>
          </a:p>
        </p:txBody>
      </p:sp>
      <p:sp>
        <p:nvSpPr>
          <p:cNvPr id="38915" name="Content Placeholder 2"/>
          <p:cNvSpPr>
            <a:spLocks noGrp="1"/>
          </p:cNvSpPr>
          <p:nvPr>
            <p:ph idx="1"/>
          </p:nvPr>
        </p:nvSpPr>
        <p:spPr/>
        <p:txBody>
          <a:bodyPr/>
          <a:lstStyle/>
          <a:p>
            <a:pPr eaLnBrk="1" hangingPunct="1"/>
            <a:endParaRPr lang="en-US" smtClean="0"/>
          </a:p>
        </p:txBody>
      </p:sp>
      <p:pic>
        <p:nvPicPr>
          <p:cNvPr id="38916" name="Picture 2" descr="File:Pompejanischer Maler um 80 v. Chr. 001.jpg">
            <a:hlinkClick r:id="rId2"/>
          </p:cNvPr>
          <p:cNvPicPr>
            <a:picLocks noChangeAspect="1" noChangeArrowheads="1"/>
          </p:cNvPicPr>
          <p:nvPr/>
        </p:nvPicPr>
        <p:blipFill>
          <a:blip r:embed="rId3" cstate="print"/>
          <a:srcRect/>
          <a:stretch>
            <a:fillRect/>
          </a:stretch>
        </p:blipFill>
        <p:spPr bwMode="auto">
          <a:xfrm>
            <a:off x="1905000" y="0"/>
            <a:ext cx="5976938"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eaLnBrk="1" hangingPunct="1"/>
            <a:endParaRPr lang="en-US" smtClean="0"/>
          </a:p>
        </p:txBody>
      </p:sp>
      <p:pic>
        <p:nvPicPr>
          <p:cNvPr id="45059" name="Picture 6" descr="http://www.metmuseum.org/toah/images/hb/hb_03.14.13a-g.jpg"/>
          <p:cNvPicPr>
            <a:picLocks noChangeAspect="1" noChangeArrowheads="1"/>
          </p:cNvPicPr>
          <p:nvPr/>
        </p:nvPicPr>
        <p:blipFill>
          <a:blip r:embed="rId2" cstate="print"/>
          <a:srcRect/>
          <a:stretch>
            <a:fillRect/>
          </a:stretch>
        </p:blipFill>
        <p:spPr bwMode="auto">
          <a:xfrm>
            <a:off x="1143000" y="0"/>
            <a:ext cx="6781800" cy="678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endParaRPr lang="en-US" smtClean="0"/>
          </a:p>
        </p:txBody>
      </p:sp>
      <p:pic>
        <p:nvPicPr>
          <p:cNvPr id="47107" name="Picture 2" descr="http://www.metmuseum.org/toah/images/hb/hb_03.14.13a-g_av4.jpg"/>
          <p:cNvPicPr>
            <a:picLocks noChangeAspect="1" noChangeArrowheads="1"/>
          </p:cNvPicPr>
          <p:nvPr/>
        </p:nvPicPr>
        <p:blipFill>
          <a:blip r:embed="rId2" cstate="print"/>
          <a:srcRect/>
          <a:stretch>
            <a:fillRect/>
          </a:stretch>
        </p:blipFill>
        <p:spPr bwMode="auto">
          <a:xfrm>
            <a:off x="0" y="6350"/>
            <a:ext cx="5029200" cy="6851650"/>
          </a:xfrm>
          <a:prstGeom prst="rect">
            <a:avLst/>
          </a:prstGeom>
          <a:noFill/>
          <a:ln w="9525">
            <a:noFill/>
            <a:miter lim="800000"/>
            <a:headEnd/>
            <a:tailEnd/>
          </a:ln>
        </p:spPr>
      </p:pic>
      <p:pic>
        <p:nvPicPr>
          <p:cNvPr id="55298" name="Picture 2" descr="http://www.atlastours.net/jordan/treasury.jpg"/>
          <p:cNvPicPr>
            <a:picLocks noChangeAspect="1" noChangeArrowheads="1"/>
          </p:cNvPicPr>
          <p:nvPr/>
        </p:nvPicPr>
        <p:blipFill>
          <a:blip r:embed="rId3" cstate="print"/>
          <a:srcRect/>
          <a:stretch>
            <a:fillRect/>
          </a:stretch>
        </p:blipFill>
        <p:spPr bwMode="auto">
          <a:xfrm>
            <a:off x="4705350" y="685800"/>
            <a:ext cx="4438650" cy="53530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5298"/>
                                        </p:tgtEl>
                                        <p:attrNameLst>
                                          <p:attrName>style.visibility</p:attrName>
                                        </p:attrNameLst>
                                      </p:cBhvr>
                                      <p:to>
                                        <p:strVal val="visible"/>
                                      </p:to>
                                    </p:set>
                                    <p:anim calcmode="lin" valueType="num">
                                      <p:cBhvr additive="base">
                                        <p:cTn id="7" dur="500" fill="hold"/>
                                        <p:tgtEl>
                                          <p:spTgt spid="55298"/>
                                        </p:tgtEl>
                                        <p:attrNameLst>
                                          <p:attrName>ppt_x</p:attrName>
                                        </p:attrNameLst>
                                      </p:cBhvr>
                                      <p:tavLst>
                                        <p:tav tm="0">
                                          <p:val>
                                            <p:strVal val="#ppt_x"/>
                                          </p:val>
                                        </p:tav>
                                        <p:tav tm="100000">
                                          <p:val>
                                            <p:strVal val="#ppt_x"/>
                                          </p:val>
                                        </p:tav>
                                      </p:tavLst>
                                    </p:anim>
                                    <p:anim calcmode="lin" valueType="num">
                                      <p:cBhvr additive="base">
                                        <p:cTn id="8" dur="500" fill="hold"/>
                                        <p:tgtEl>
                                          <p:spTgt spid="552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endParaRPr lang="en-US" smtClean="0"/>
          </a:p>
        </p:txBody>
      </p:sp>
      <p:pic>
        <p:nvPicPr>
          <p:cNvPr id="46083" name="Picture 2" descr="http://www.metmuseum.org/toah/images/hb/hb_03.14.13a-g_av1.jpg"/>
          <p:cNvPicPr>
            <a:picLocks noChangeAspect="1" noChangeArrowheads="1"/>
          </p:cNvPicPr>
          <p:nvPr/>
        </p:nvPicPr>
        <p:blipFill>
          <a:blip r:embed="rId2" cstate="print"/>
          <a:srcRect/>
          <a:stretch>
            <a:fillRect/>
          </a:stretch>
        </p:blipFill>
        <p:spPr bwMode="auto">
          <a:xfrm>
            <a:off x="1066800" y="87313"/>
            <a:ext cx="7086600" cy="6694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endParaRPr lang="en-US" smtClean="0"/>
          </a:p>
        </p:txBody>
      </p:sp>
      <p:sp>
        <p:nvSpPr>
          <p:cNvPr id="5123" name="Rectangle 3"/>
          <p:cNvSpPr>
            <a:spLocks noGrp="1" noChangeArrowheads="1"/>
          </p:cNvSpPr>
          <p:nvPr>
            <p:ph type="body" idx="1"/>
          </p:nvPr>
        </p:nvSpPr>
        <p:spPr/>
        <p:txBody>
          <a:bodyPr/>
          <a:lstStyle/>
          <a:p>
            <a:pPr eaLnBrk="1" hangingPunct="1"/>
            <a:endParaRPr lang="en-US" smtClean="0"/>
          </a:p>
        </p:txBody>
      </p:sp>
      <p:pic>
        <p:nvPicPr>
          <p:cNvPr id="5124" name="Picture 4" descr="laocoon"/>
          <p:cNvPicPr>
            <a:picLocks noChangeAspect="1" noChangeArrowheads="1"/>
          </p:cNvPicPr>
          <p:nvPr/>
        </p:nvPicPr>
        <p:blipFill>
          <a:blip r:embed="rId3" cstate="print"/>
          <a:srcRect/>
          <a:stretch>
            <a:fillRect/>
          </a:stretch>
        </p:blipFill>
        <p:spPr bwMode="auto">
          <a:xfrm>
            <a:off x="0" y="0"/>
            <a:ext cx="4560888" cy="6705600"/>
          </a:xfrm>
          <a:prstGeom prst="rect">
            <a:avLst/>
          </a:prstGeom>
          <a:noFill/>
          <a:ln w="9525">
            <a:noFill/>
            <a:miter lim="800000"/>
            <a:headEnd/>
            <a:tailEnd/>
          </a:ln>
        </p:spPr>
      </p:pic>
      <p:pic>
        <p:nvPicPr>
          <p:cNvPr id="5125" name="Picture 5" descr="laocoon 2"/>
          <p:cNvPicPr>
            <a:picLocks noChangeAspect="1" noChangeArrowheads="1"/>
          </p:cNvPicPr>
          <p:nvPr/>
        </p:nvPicPr>
        <p:blipFill>
          <a:blip r:embed="rId4" cstate="print"/>
          <a:srcRect/>
          <a:stretch>
            <a:fillRect/>
          </a:stretch>
        </p:blipFill>
        <p:spPr bwMode="auto">
          <a:xfrm>
            <a:off x="4572000" y="381000"/>
            <a:ext cx="4635500" cy="6172200"/>
          </a:xfrm>
          <a:prstGeom prst="rect">
            <a:avLst/>
          </a:prstGeom>
          <a:noFill/>
          <a:ln w="9525">
            <a:noFill/>
            <a:miter lim="800000"/>
            <a:headEnd/>
            <a:tailEnd/>
          </a:ln>
        </p:spPr>
      </p:pic>
      <p:pic>
        <p:nvPicPr>
          <p:cNvPr id="93190" name="Picture 6" descr="Laocoon close up"/>
          <p:cNvPicPr>
            <a:picLocks noChangeAspect="1" noChangeArrowheads="1"/>
          </p:cNvPicPr>
          <p:nvPr/>
        </p:nvPicPr>
        <p:blipFill>
          <a:blip r:embed="rId5" cstate="print"/>
          <a:srcRect/>
          <a:stretch>
            <a:fillRect/>
          </a:stretch>
        </p:blipFill>
        <p:spPr bwMode="auto">
          <a:xfrm>
            <a:off x="685800" y="0"/>
            <a:ext cx="7924800" cy="68691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3190"/>
                                        </p:tgtEl>
                                        <p:attrNameLst>
                                          <p:attrName>style.visibility</p:attrName>
                                        </p:attrNameLst>
                                      </p:cBhvr>
                                      <p:to>
                                        <p:strVal val="visible"/>
                                      </p:to>
                                    </p:set>
                                    <p:animEffect transition="in" filter="fade">
                                      <p:cBhvr>
                                        <p:cTn id="7" dur="2000"/>
                                        <p:tgtEl>
                                          <p:spTgt spid="93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Name </a:t>
            </a:r>
            <a:r>
              <a:rPr lang="en-US" i="1" dirty="0" smtClean="0">
                <a:solidFill>
                  <a:srgbClr val="00B050"/>
                </a:solidFill>
              </a:rPr>
              <a:t>Portrait of Husband and wife</a:t>
            </a:r>
            <a:r>
              <a:rPr lang="en-US" dirty="0" smtClean="0"/>
              <a:t/>
            </a:r>
            <a:br>
              <a:rPr lang="en-US" dirty="0" smtClean="0"/>
            </a:br>
            <a:r>
              <a:rPr lang="en-US" dirty="0" smtClean="0"/>
              <a:t>Culture </a:t>
            </a:r>
            <a:r>
              <a:rPr lang="en-US" dirty="0" smtClean="0">
                <a:solidFill>
                  <a:srgbClr val="00B050"/>
                </a:solidFill>
              </a:rPr>
              <a:t>Roman</a:t>
            </a:r>
            <a:r>
              <a:rPr lang="en-US" dirty="0" smtClean="0"/>
              <a:t/>
            </a:r>
            <a:br>
              <a:rPr lang="en-US" dirty="0" smtClean="0"/>
            </a:br>
            <a:r>
              <a:rPr lang="en-US" dirty="0" smtClean="0"/>
              <a:t>Date </a:t>
            </a:r>
            <a:r>
              <a:rPr lang="en-US" dirty="0" smtClean="0">
                <a:solidFill>
                  <a:srgbClr val="00B050"/>
                </a:solidFill>
              </a:rPr>
              <a:t>75 CE</a:t>
            </a:r>
            <a:endParaRPr lang="en-US" dirty="0">
              <a:solidFill>
                <a:srgbClr val="00B050"/>
              </a:solidFill>
            </a:endParaRPr>
          </a:p>
        </p:txBody>
      </p:sp>
      <p:sp>
        <p:nvSpPr>
          <p:cNvPr id="6" name="Text Placeholder 5"/>
          <p:cNvSpPr>
            <a:spLocks noGrp="1"/>
          </p:cNvSpPr>
          <p:nvPr>
            <p:ph type="body" idx="2"/>
          </p:nvPr>
        </p:nvSpPr>
        <p:spPr/>
        <p:txBody>
          <a:bodyPr/>
          <a:lstStyle/>
          <a:p>
            <a:r>
              <a:rPr lang="en-US" dirty="0"/>
              <a:t>-Tradition to have a wedding portrait painted </a:t>
            </a:r>
          </a:p>
          <a:p>
            <a:r>
              <a:rPr lang="en-US" dirty="0"/>
              <a:t>-The man and woman appear to be intelligent and well-educated with their scroll and stylus; however, many of these people had these paintings done, even though they were completely uneducated.</a:t>
            </a:r>
          </a:p>
          <a:p>
            <a:r>
              <a:rPr lang="en-US" dirty="0"/>
              <a:t>-Often the clothing they were painted in was borrowed or rented to make them look wealthier than they were.</a:t>
            </a:r>
          </a:p>
          <a:p>
            <a:r>
              <a:rPr lang="en-US" dirty="0"/>
              <a:t>-Realistic </a:t>
            </a:r>
            <a:r>
              <a:rPr lang="en-US" dirty="0" smtClean="0"/>
              <a:t>painting</a:t>
            </a:r>
          </a:p>
          <a:p>
            <a:pPr>
              <a:buFontTx/>
              <a:buChar char="-"/>
            </a:pPr>
            <a:r>
              <a:rPr lang="en-US" dirty="0" smtClean="0"/>
              <a:t>Young couple- Scraggly beard</a:t>
            </a:r>
          </a:p>
          <a:p>
            <a:pPr>
              <a:buFontTx/>
              <a:buChar char="-"/>
            </a:pPr>
            <a:r>
              <a:rPr lang="en-US" dirty="0" smtClean="0"/>
              <a:t>- Note the coloring of the man vs. the woman.</a:t>
            </a:r>
            <a:endParaRPr lang="en-US" dirty="0"/>
          </a:p>
          <a:p>
            <a:endParaRPr lang="en-US" dirty="0"/>
          </a:p>
        </p:txBody>
      </p:sp>
      <p:sp>
        <p:nvSpPr>
          <p:cNvPr id="5" name="Content Placeholder 4"/>
          <p:cNvSpPr>
            <a:spLocks noGrp="1"/>
          </p:cNvSpPr>
          <p:nvPr>
            <p:ph sz="half" idx="1"/>
          </p:nvPr>
        </p:nvSpPr>
        <p:spPr/>
        <p:txBody>
          <a:bodyPr/>
          <a:lstStyle/>
          <a:p>
            <a:endParaRPr lang="en-US"/>
          </a:p>
        </p:txBody>
      </p:sp>
      <p:pic>
        <p:nvPicPr>
          <p:cNvPr id="7" name="Picture 6" descr="http://www.aasd.k12.wi.us/Staff/lawrencebarbar/Lawrancebarbara/ch10/10-23.jpg"/>
          <p:cNvPicPr>
            <a:picLocks noChangeAspect="1" noChangeArrowheads="1"/>
          </p:cNvPicPr>
          <p:nvPr/>
        </p:nvPicPr>
        <p:blipFill>
          <a:blip r:embed="rId2" cstate="print"/>
          <a:srcRect/>
          <a:stretch>
            <a:fillRect/>
          </a:stretch>
        </p:blipFill>
        <p:spPr bwMode="auto">
          <a:xfrm>
            <a:off x="4495800" y="609600"/>
            <a:ext cx="4101024" cy="459331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3</a:t>
            </a:r>
            <a:r>
              <a:rPr lang="en-US" baseline="30000" dirty="0" smtClean="0"/>
              <a:t>rd</a:t>
            </a:r>
            <a:r>
              <a:rPr lang="en-US" dirty="0" smtClean="0"/>
              <a:t> Style</a:t>
            </a:r>
            <a:endParaRPr lang="en-US" dirty="0"/>
          </a:p>
        </p:txBody>
      </p:sp>
      <p:sp>
        <p:nvSpPr>
          <p:cNvPr id="6" name="Content Placeholder 5"/>
          <p:cNvSpPr>
            <a:spLocks noGrp="1"/>
          </p:cNvSpPr>
          <p:nvPr>
            <p:ph idx="1"/>
          </p:nvPr>
        </p:nvSpPr>
        <p:spPr/>
        <p:txBody>
          <a:bodyPr>
            <a:normAutofit fontScale="77500" lnSpcReduction="20000"/>
          </a:bodyPr>
          <a:lstStyle/>
          <a:p>
            <a:r>
              <a:rPr lang="en-US" dirty="0" smtClean="0"/>
              <a:t>Called the Ornamental style</a:t>
            </a:r>
          </a:p>
          <a:p>
            <a:r>
              <a:rPr lang="en-US" dirty="0" smtClean="0"/>
              <a:t>These paintings were decorated with delicate linear fantasies, predominantly </a:t>
            </a:r>
            <a:r>
              <a:rPr lang="en-US" i="1" dirty="0" smtClean="0"/>
              <a:t>monochromatic,</a:t>
            </a:r>
            <a:r>
              <a:rPr lang="en-US" dirty="0" smtClean="0"/>
              <a:t> that replaced the three-dimensional worlds of the Second Style.</a:t>
            </a:r>
          </a:p>
          <a:p>
            <a:r>
              <a:rPr lang="en-US" dirty="0" smtClean="0"/>
              <a:t>This style is typically noted as simplistically elegant.</a:t>
            </a:r>
          </a:p>
          <a:p>
            <a:r>
              <a:rPr lang="en-US" dirty="0" smtClean="0"/>
              <a:t>Emphasis on the surface of the wall (no illusion)</a:t>
            </a:r>
          </a:p>
          <a:p>
            <a:r>
              <a:rPr lang="en-US" dirty="0" smtClean="0"/>
              <a:t>Impossible columns/architectural features</a:t>
            </a:r>
          </a:p>
          <a:p>
            <a:r>
              <a:rPr lang="en-US" dirty="0" smtClean="0"/>
              <a:t>These often involve a delicate architectural frame over a blank, monochromatic background with only a small scene located in the middle, like a tiny floating landscape.</a:t>
            </a:r>
          </a:p>
          <a:p>
            <a:r>
              <a:rPr lang="en-US" dirty="0" smtClean="0"/>
              <a:t>It was found in Rome until 40 CE and in the Pompeii area until 60 CE.</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endParaRPr lang="en-US" smtClean="0"/>
          </a:p>
        </p:txBody>
      </p:sp>
      <p:sp>
        <p:nvSpPr>
          <p:cNvPr id="43011" name="Rectangle 3"/>
          <p:cNvSpPr>
            <a:spLocks noGrp="1" noChangeArrowheads="1"/>
          </p:cNvSpPr>
          <p:nvPr>
            <p:ph type="body" idx="1"/>
          </p:nvPr>
        </p:nvSpPr>
        <p:spPr/>
        <p:txBody>
          <a:bodyPr/>
          <a:lstStyle/>
          <a:p>
            <a:pPr eaLnBrk="1" hangingPunct="1"/>
            <a:endParaRPr lang="en-US" smtClean="0"/>
          </a:p>
        </p:txBody>
      </p:sp>
      <p:pic>
        <p:nvPicPr>
          <p:cNvPr id="43012" name="Picture 6" descr="http://www.utexas.edu/courses/romanciv/Romancivimages21/3rdstylefronto.jpg"/>
          <p:cNvPicPr>
            <a:picLocks noChangeAspect="1" noChangeArrowheads="1"/>
          </p:cNvPicPr>
          <p:nvPr/>
        </p:nvPicPr>
        <p:blipFill>
          <a:blip r:embed="rId2" cstate="print"/>
          <a:srcRect/>
          <a:stretch>
            <a:fillRect/>
          </a:stretch>
        </p:blipFill>
        <p:spPr bwMode="auto">
          <a:xfrm>
            <a:off x="838200" y="304800"/>
            <a:ext cx="7488238" cy="609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endParaRPr lang="en-US" smtClean="0"/>
          </a:p>
        </p:txBody>
      </p:sp>
      <p:pic>
        <p:nvPicPr>
          <p:cNvPr id="44035" name="Picture 2" descr="http://www.metmuseum.org/toah/images/h2/h2_20.192.1-.3.jpg"/>
          <p:cNvPicPr>
            <a:picLocks noChangeAspect="1" noChangeArrowheads="1"/>
          </p:cNvPicPr>
          <p:nvPr/>
        </p:nvPicPr>
        <p:blipFill>
          <a:blip r:embed="rId2" cstate="print"/>
          <a:srcRect/>
          <a:stretch>
            <a:fillRect/>
          </a:stretch>
        </p:blipFill>
        <p:spPr bwMode="auto">
          <a:xfrm>
            <a:off x="0" y="0"/>
            <a:ext cx="3657600" cy="6864350"/>
          </a:xfrm>
          <a:prstGeom prst="rect">
            <a:avLst/>
          </a:prstGeom>
          <a:noFill/>
          <a:ln w="9525">
            <a:noFill/>
            <a:miter lim="800000"/>
            <a:headEnd/>
            <a:tailEnd/>
          </a:ln>
        </p:spPr>
      </p:pic>
      <p:pic>
        <p:nvPicPr>
          <p:cNvPr id="44036" name="Picture 4" descr="http://www.metmuseum.org/toah/images/hb/hb_20.192.1-.3_av8.jpg"/>
          <p:cNvPicPr>
            <a:picLocks noChangeAspect="1" noChangeArrowheads="1"/>
          </p:cNvPicPr>
          <p:nvPr/>
        </p:nvPicPr>
        <p:blipFill>
          <a:blip r:embed="rId3" cstate="print"/>
          <a:srcRect/>
          <a:stretch>
            <a:fillRect/>
          </a:stretch>
        </p:blipFill>
        <p:spPr bwMode="auto">
          <a:xfrm>
            <a:off x="3733800" y="1371600"/>
            <a:ext cx="5410200" cy="3573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a:t>
            </a:r>
            <a:r>
              <a:rPr lang="en-US" baseline="30000" dirty="0" smtClean="0"/>
              <a:t>th</a:t>
            </a:r>
            <a:r>
              <a:rPr lang="en-US" dirty="0" smtClean="0"/>
              <a:t> Style</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Combines elements of all the previous styles</a:t>
            </a:r>
          </a:p>
          <a:p>
            <a:r>
              <a:rPr lang="en-US" dirty="0" smtClean="0"/>
              <a:t>(ca. 60–79 AD) is generally less ornamented than its predecessor. The style was, however, much more complex. It revives large-scale narrative painting and panoramic vistas while retaining the architectural details of the Second and First Styles.</a:t>
            </a:r>
          </a:p>
          <a:p>
            <a:r>
              <a:rPr lang="en-US" dirty="0" smtClean="0"/>
              <a:t>The overall feeling of the walls typically formed a mosaic of </a:t>
            </a:r>
            <a:r>
              <a:rPr lang="en-US" i="1" dirty="0" smtClean="0"/>
              <a:t>framed</a:t>
            </a:r>
            <a:r>
              <a:rPr lang="en-US" dirty="0" smtClean="0"/>
              <a:t> pictures that took up entire walls.</a:t>
            </a:r>
          </a:p>
          <a:p>
            <a:r>
              <a:rPr lang="en-US" dirty="0" smtClean="0"/>
              <a:t> The lower zones of these walls tended to be composed of the First Style. Panels were also used with floral designs on the walls.</a:t>
            </a:r>
          </a:p>
          <a:p>
            <a:r>
              <a:rPr lang="en-US" dirty="0" smtClean="0"/>
              <a:t>Contributes the still life to art</a:t>
            </a:r>
          </a:p>
          <a:p>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4572000"/>
            <a:ext cx="8458200" cy="1435100"/>
          </a:xfrm>
        </p:spPr>
        <p:txBody>
          <a:bodyPr/>
          <a:lstStyle/>
          <a:p>
            <a:r>
              <a:rPr lang="en-US" i="1" dirty="0" err="1" smtClean="0">
                <a:solidFill>
                  <a:srgbClr val="00B050"/>
                </a:solidFill>
              </a:rPr>
              <a:t>Domus</a:t>
            </a:r>
            <a:r>
              <a:rPr lang="en-US" i="1" dirty="0" smtClean="0">
                <a:solidFill>
                  <a:srgbClr val="00B050"/>
                </a:solidFill>
              </a:rPr>
              <a:t> </a:t>
            </a:r>
            <a:r>
              <a:rPr lang="en-US" i="1" dirty="0" err="1" smtClean="0">
                <a:solidFill>
                  <a:srgbClr val="00B050"/>
                </a:solidFill>
              </a:rPr>
              <a:t>Aurea</a:t>
            </a:r>
            <a:r>
              <a:rPr lang="en-US" i="1" dirty="0" smtClean="0">
                <a:solidFill>
                  <a:srgbClr val="00B050"/>
                </a:solidFill>
              </a:rPr>
              <a:t> of Nero</a:t>
            </a:r>
            <a:r>
              <a:rPr lang="en-US" dirty="0" smtClean="0">
                <a:solidFill>
                  <a:srgbClr val="00B050"/>
                </a:solidFill>
              </a:rPr>
              <a:t/>
            </a:r>
            <a:br>
              <a:rPr lang="en-US" dirty="0" smtClean="0">
                <a:solidFill>
                  <a:srgbClr val="00B050"/>
                </a:solidFill>
              </a:rPr>
            </a:br>
            <a:r>
              <a:rPr lang="en-US" dirty="0" smtClean="0">
                <a:solidFill>
                  <a:srgbClr val="00B050"/>
                </a:solidFill>
              </a:rPr>
              <a:t>Roman</a:t>
            </a:r>
            <a:br>
              <a:rPr lang="en-US" dirty="0" smtClean="0">
                <a:solidFill>
                  <a:srgbClr val="00B050"/>
                </a:solidFill>
              </a:rPr>
            </a:br>
            <a:r>
              <a:rPr lang="en-US" dirty="0" smtClean="0">
                <a:solidFill>
                  <a:srgbClr val="00B050"/>
                </a:solidFill>
              </a:rPr>
              <a:t>75 BCE</a:t>
            </a:r>
            <a:br>
              <a:rPr lang="en-US" dirty="0" smtClean="0">
                <a:solidFill>
                  <a:srgbClr val="00B050"/>
                </a:solidFill>
              </a:rPr>
            </a:br>
            <a:r>
              <a:rPr lang="en-US" dirty="0" smtClean="0">
                <a:solidFill>
                  <a:srgbClr val="00B050"/>
                </a:solidFill>
              </a:rPr>
              <a:t>4</a:t>
            </a:r>
            <a:r>
              <a:rPr lang="en-US" baseline="30000" dirty="0" smtClean="0">
                <a:solidFill>
                  <a:srgbClr val="00B050"/>
                </a:solidFill>
              </a:rPr>
              <a:t>th</a:t>
            </a:r>
            <a:r>
              <a:rPr lang="en-US" dirty="0" smtClean="0">
                <a:solidFill>
                  <a:srgbClr val="00B050"/>
                </a:solidFill>
              </a:rPr>
              <a:t> Style</a:t>
            </a:r>
            <a:endParaRPr lang="en-US" dirty="0">
              <a:solidFill>
                <a:srgbClr val="00B050"/>
              </a:solidFill>
            </a:endParaRPr>
          </a:p>
        </p:txBody>
      </p:sp>
      <p:sp>
        <p:nvSpPr>
          <p:cNvPr id="7" name="Text Placeholder 6"/>
          <p:cNvSpPr>
            <a:spLocks noGrp="1"/>
          </p:cNvSpPr>
          <p:nvPr>
            <p:ph type="body" idx="2"/>
          </p:nvPr>
        </p:nvSpPr>
        <p:spPr>
          <a:xfrm>
            <a:off x="457200" y="609600"/>
            <a:ext cx="3008313" cy="2438400"/>
          </a:xfrm>
        </p:spPr>
        <p:txBody>
          <a:bodyPr>
            <a:normAutofit lnSpcReduction="10000"/>
          </a:bodyPr>
          <a:lstStyle/>
          <a:p>
            <a:r>
              <a:rPr lang="en-US" sz="1600" dirty="0" smtClean="0"/>
              <a:t>-Literally means the "Golden House of Nero"</a:t>
            </a:r>
          </a:p>
          <a:p>
            <a:r>
              <a:rPr lang="en-US" sz="1600" dirty="0" smtClean="0"/>
              <a:t>-Monochromatic background (Third Style)</a:t>
            </a:r>
          </a:p>
          <a:p>
            <a:r>
              <a:rPr lang="en-US" sz="1600" dirty="0" smtClean="0"/>
              <a:t>-Animals and figures are placed throughout the pattern (Second Style)</a:t>
            </a:r>
          </a:p>
          <a:p>
            <a:r>
              <a:rPr lang="en-US" sz="1600" dirty="0" smtClean="0"/>
              <a:t>-See glimpses of architectural structures that extend past the wall (Second and Third Styles)</a:t>
            </a:r>
          </a:p>
          <a:p>
            <a:endParaRPr lang="en-US" dirty="0"/>
          </a:p>
        </p:txBody>
      </p:sp>
      <p:sp>
        <p:nvSpPr>
          <p:cNvPr id="6" name="Content Placeholder 5"/>
          <p:cNvSpPr>
            <a:spLocks noGrp="1"/>
          </p:cNvSpPr>
          <p:nvPr>
            <p:ph sz="half" idx="1"/>
          </p:nvPr>
        </p:nvSpPr>
        <p:spPr>
          <a:xfrm>
            <a:off x="3575050" y="609600"/>
            <a:ext cx="5340350" cy="3733800"/>
          </a:xfrm>
        </p:spPr>
        <p:txBody>
          <a:bodyPr/>
          <a:lstStyle/>
          <a:p>
            <a:endParaRPr lang="en-US" dirty="0"/>
          </a:p>
        </p:txBody>
      </p:sp>
      <p:pic>
        <p:nvPicPr>
          <p:cNvPr id="48132" name="Picture 2" descr="http://www.aasd.k12.wi.us/Staff/lawrencebarbar/Lawrancebarbara/ch10/10-20.jpg"/>
          <p:cNvPicPr>
            <a:picLocks noChangeAspect="1" noChangeArrowheads="1"/>
          </p:cNvPicPr>
          <p:nvPr/>
        </p:nvPicPr>
        <p:blipFill>
          <a:blip r:embed="rId2" cstate="print"/>
          <a:srcRect/>
          <a:stretch>
            <a:fillRect/>
          </a:stretch>
        </p:blipFill>
        <p:spPr bwMode="auto">
          <a:xfrm>
            <a:off x="3552825" y="381000"/>
            <a:ext cx="5448300" cy="396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2"/>
          </p:nvPr>
        </p:nvSpPr>
        <p:spPr/>
        <p:txBody>
          <a:bodyPr/>
          <a:lstStyle/>
          <a:p>
            <a:endParaRPr lang="en-US"/>
          </a:p>
        </p:txBody>
      </p:sp>
      <p:sp>
        <p:nvSpPr>
          <p:cNvPr id="4" name="Content Placeholder 3"/>
          <p:cNvSpPr>
            <a:spLocks noGrp="1"/>
          </p:cNvSpPr>
          <p:nvPr>
            <p:ph sz="half" idx="1"/>
          </p:nvPr>
        </p:nvSpPr>
        <p:spPr/>
        <p:txBody>
          <a:bodyPr/>
          <a:lstStyle/>
          <a:p>
            <a:endParaRPr lang="en-US"/>
          </a:p>
        </p:txBody>
      </p:sp>
      <p:pic>
        <p:nvPicPr>
          <p:cNvPr id="1026" name="Picture 2" descr="http://www.utexas.edu/courses/italianarch/jpgs/9908030067.jpg"/>
          <p:cNvPicPr>
            <a:picLocks noChangeAspect="1" noChangeArrowheads="1"/>
          </p:cNvPicPr>
          <p:nvPr/>
        </p:nvPicPr>
        <p:blipFill>
          <a:blip r:embed="rId2" cstate="print"/>
          <a:srcRect/>
          <a:stretch>
            <a:fillRect/>
          </a:stretch>
        </p:blipFill>
        <p:spPr bwMode="auto">
          <a:xfrm>
            <a:off x="533400" y="457200"/>
            <a:ext cx="8153400" cy="5430166"/>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endParaRPr lang="en-US" smtClean="0"/>
          </a:p>
        </p:txBody>
      </p:sp>
      <p:pic>
        <p:nvPicPr>
          <p:cNvPr id="49155" name="Picture 2" descr="http://www.laits.utexas.edu/moore/sites/laits.utexas.edu.moore/files/images/9906170515_1024.preview.jpg"/>
          <p:cNvPicPr>
            <a:picLocks noChangeAspect="1" noChangeArrowheads="1"/>
          </p:cNvPicPr>
          <p:nvPr/>
        </p:nvPicPr>
        <p:blipFill>
          <a:blip r:embed="rId2" cstate="print"/>
          <a:srcRect/>
          <a:stretch>
            <a:fillRect/>
          </a:stretch>
        </p:blipFill>
        <p:spPr bwMode="auto">
          <a:xfrm>
            <a:off x="76200" y="96838"/>
            <a:ext cx="8915400" cy="6532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endParaRPr lang="en-US" smtClean="0"/>
          </a:p>
        </p:txBody>
      </p:sp>
      <p:sp>
        <p:nvSpPr>
          <p:cNvPr id="39939" name="Content Placeholder 2"/>
          <p:cNvSpPr>
            <a:spLocks noGrp="1"/>
          </p:cNvSpPr>
          <p:nvPr>
            <p:ph idx="1"/>
          </p:nvPr>
        </p:nvSpPr>
        <p:spPr/>
        <p:txBody>
          <a:bodyPr/>
          <a:lstStyle/>
          <a:p>
            <a:pPr eaLnBrk="1" hangingPunct="1"/>
            <a:endParaRPr lang="en-US" smtClean="0"/>
          </a:p>
        </p:txBody>
      </p:sp>
      <p:pic>
        <p:nvPicPr>
          <p:cNvPr id="39940" name="Picture 2" descr="File:Pompejanischer Maler um 70 001.jpg">
            <a:hlinkClick r:id="rId2"/>
          </p:cNvPr>
          <p:cNvPicPr>
            <a:picLocks noChangeAspect="1" noChangeArrowheads="1"/>
          </p:cNvPicPr>
          <p:nvPr/>
        </p:nvPicPr>
        <p:blipFill>
          <a:blip r:embed="rId3" cstate="print"/>
          <a:srcRect/>
          <a:stretch>
            <a:fillRect/>
          </a:stretch>
        </p:blipFill>
        <p:spPr bwMode="auto">
          <a:xfrm>
            <a:off x="381000" y="381000"/>
            <a:ext cx="8323263" cy="563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dirty="0" smtClean="0"/>
              <a:t>OK guess the style</a:t>
            </a:r>
          </a:p>
        </p:txBody>
      </p:sp>
      <p:pic>
        <p:nvPicPr>
          <p:cNvPr id="51203" name="Picture 2" descr="http://www.vroma.org/images/mcmanus_images/paula_chabot/house/pchouse.32.jpg"/>
          <p:cNvPicPr>
            <a:picLocks noChangeAspect="1" noChangeArrowheads="1"/>
          </p:cNvPicPr>
          <p:nvPr/>
        </p:nvPicPr>
        <p:blipFill>
          <a:blip r:embed="rId2" cstate="print"/>
          <a:srcRect/>
          <a:stretch>
            <a:fillRect/>
          </a:stretch>
        </p:blipFill>
        <p:spPr bwMode="auto">
          <a:xfrm>
            <a:off x="2209800" y="1219200"/>
            <a:ext cx="4724400" cy="5521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endParaRPr lang="en-US" smtClean="0"/>
          </a:p>
        </p:txBody>
      </p:sp>
      <p:sp>
        <p:nvSpPr>
          <p:cNvPr id="6147" name="Rectangle 3"/>
          <p:cNvSpPr>
            <a:spLocks noGrp="1" noChangeArrowheads="1"/>
          </p:cNvSpPr>
          <p:nvPr>
            <p:ph type="body" idx="1"/>
          </p:nvPr>
        </p:nvSpPr>
        <p:spPr/>
        <p:txBody>
          <a:bodyPr/>
          <a:lstStyle/>
          <a:p>
            <a:pPr eaLnBrk="1" hangingPunct="1"/>
            <a:endParaRPr lang="en-US" smtClean="0"/>
          </a:p>
        </p:txBody>
      </p:sp>
      <p:pic>
        <p:nvPicPr>
          <p:cNvPr id="6148" name="Picture 4" descr="Nikie  of Samothrace 2"/>
          <p:cNvPicPr>
            <a:picLocks noChangeAspect="1" noChangeArrowheads="1"/>
          </p:cNvPicPr>
          <p:nvPr/>
        </p:nvPicPr>
        <p:blipFill>
          <a:blip r:embed="rId3" cstate="print"/>
          <a:srcRect/>
          <a:stretch>
            <a:fillRect/>
          </a:stretch>
        </p:blipFill>
        <p:spPr bwMode="auto">
          <a:xfrm>
            <a:off x="4843463" y="0"/>
            <a:ext cx="4300537" cy="6858000"/>
          </a:xfrm>
          <a:prstGeom prst="rect">
            <a:avLst/>
          </a:prstGeom>
          <a:noFill/>
          <a:ln w="9525">
            <a:noFill/>
            <a:miter lim="800000"/>
            <a:headEnd/>
            <a:tailEnd/>
          </a:ln>
        </p:spPr>
      </p:pic>
      <p:pic>
        <p:nvPicPr>
          <p:cNvPr id="6149" name="Picture 5" descr="Nikie  of Samothrace 3"/>
          <p:cNvPicPr>
            <a:picLocks noChangeAspect="1" noChangeArrowheads="1"/>
          </p:cNvPicPr>
          <p:nvPr/>
        </p:nvPicPr>
        <p:blipFill>
          <a:blip r:embed="rId4" cstate="print"/>
          <a:srcRect/>
          <a:stretch>
            <a:fillRect/>
          </a:stretch>
        </p:blipFill>
        <p:spPr bwMode="auto">
          <a:xfrm>
            <a:off x="46038" y="0"/>
            <a:ext cx="454977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endParaRPr lang="en-US" smtClean="0"/>
          </a:p>
        </p:txBody>
      </p:sp>
      <p:pic>
        <p:nvPicPr>
          <p:cNvPr id="53251" name="Picture 2" descr="http://www.vroma.org/~jwalker/images/jw-112.jpg"/>
          <p:cNvPicPr>
            <a:picLocks noChangeAspect="1" noChangeArrowheads="1"/>
          </p:cNvPicPr>
          <p:nvPr/>
        </p:nvPicPr>
        <p:blipFill>
          <a:blip r:embed="rId2" cstate="print"/>
          <a:srcRect/>
          <a:stretch>
            <a:fillRect/>
          </a:stretch>
        </p:blipFill>
        <p:spPr bwMode="auto">
          <a:xfrm>
            <a:off x="2209800" y="685800"/>
            <a:ext cx="5029200" cy="4994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endParaRPr lang="en-US" smtClean="0"/>
          </a:p>
        </p:txBody>
      </p:sp>
      <p:pic>
        <p:nvPicPr>
          <p:cNvPr id="52227" name="Picture 4" descr="http://shelton.berkeley.edu/mymyth/picsRome/B0306180600.jpg"/>
          <p:cNvPicPr>
            <a:picLocks noChangeAspect="1" noChangeArrowheads="1"/>
          </p:cNvPicPr>
          <p:nvPr/>
        </p:nvPicPr>
        <p:blipFill>
          <a:blip r:embed="rId2" cstate="print"/>
          <a:srcRect/>
          <a:stretch>
            <a:fillRect/>
          </a:stretch>
        </p:blipFill>
        <p:spPr bwMode="auto">
          <a:xfrm>
            <a:off x="1524000" y="304800"/>
            <a:ext cx="6324600" cy="6154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4267200" cy="2392362"/>
          </a:xfrm>
        </p:spPr>
        <p:txBody>
          <a:bodyPr rtlCol="0">
            <a:normAutofit fontScale="90000"/>
          </a:bodyPr>
          <a:lstStyle/>
          <a:p>
            <a:pPr eaLnBrk="1" fontAlgn="auto" hangingPunct="1">
              <a:spcAft>
                <a:spcPts val="0"/>
              </a:spcAft>
              <a:defRPr/>
            </a:pPr>
            <a:r>
              <a:rPr lang="en-US" dirty="0" smtClean="0">
                <a:latin typeface="High Tower Text" pitchFamily="18" charset="0"/>
              </a:rPr>
              <a:t>Can you identify the first 3 styles in this 4</a:t>
            </a:r>
            <a:r>
              <a:rPr lang="en-US" baseline="30000" dirty="0" smtClean="0">
                <a:latin typeface="High Tower Text" pitchFamily="18" charset="0"/>
              </a:rPr>
              <a:t>th</a:t>
            </a:r>
            <a:r>
              <a:rPr lang="en-US" dirty="0" smtClean="0">
                <a:latin typeface="High Tower Text" pitchFamily="18" charset="0"/>
              </a:rPr>
              <a:t>  style wall?</a:t>
            </a:r>
          </a:p>
        </p:txBody>
      </p:sp>
      <p:sp>
        <p:nvSpPr>
          <p:cNvPr id="11267" name="Content Placeholder 2"/>
          <p:cNvSpPr>
            <a:spLocks noGrp="1"/>
          </p:cNvSpPr>
          <p:nvPr>
            <p:ph idx="1"/>
          </p:nvPr>
        </p:nvSpPr>
        <p:spPr>
          <a:xfrm>
            <a:off x="457200" y="3962400"/>
            <a:ext cx="3810000" cy="2362200"/>
          </a:xfrm>
        </p:spPr>
        <p:txBody>
          <a:bodyPr/>
          <a:lstStyle/>
          <a:p>
            <a:pPr eaLnBrk="1" hangingPunct="1"/>
            <a:r>
              <a:rPr lang="en-US" smtClean="0">
                <a:latin typeface="High Tower Text" pitchFamily="18" charset="0"/>
              </a:rPr>
              <a:t>1</a:t>
            </a:r>
            <a:r>
              <a:rPr lang="en-US" baseline="30000" smtClean="0">
                <a:latin typeface="High Tower Text" pitchFamily="18" charset="0"/>
              </a:rPr>
              <a:t>st</a:t>
            </a:r>
            <a:endParaRPr lang="en-US" smtClean="0">
              <a:latin typeface="High Tower Text" pitchFamily="18" charset="0"/>
            </a:endParaRPr>
          </a:p>
          <a:p>
            <a:pPr eaLnBrk="1" hangingPunct="1"/>
            <a:r>
              <a:rPr lang="en-US" smtClean="0">
                <a:latin typeface="High Tower Text" pitchFamily="18" charset="0"/>
              </a:rPr>
              <a:t>2</a:t>
            </a:r>
            <a:r>
              <a:rPr lang="en-US" baseline="30000" smtClean="0">
                <a:latin typeface="High Tower Text" pitchFamily="18" charset="0"/>
              </a:rPr>
              <a:t>nd</a:t>
            </a:r>
            <a:endParaRPr lang="en-US" smtClean="0">
              <a:latin typeface="High Tower Text" pitchFamily="18" charset="0"/>
            </a:endParaRPr>
          </a:p>
          <a:p>
            <a:pPr eaLnBrk="1" hangingPunct="1"/>
            <a:r>
              <a:rPr lang="en-US" smtClean="0">
                <a:latin typeface="High Tower Text" pitchFamily="18" charset="0"/>
              </a:rPr>
              <a:t>3</a:t>
            </a:r>
            <a:r>
              <a:rPr lang="en-US" baseline="30000" smtClean="0">
                <a:latin typeface="High Tower Text" pitchFamily="18" charset="0"/>
              </a:rPr>
              <a:t>rd</a:t>
            </a:r>
            <a:endParaRPr lang="en-US" smtClean="0">
              <a:latin typeface="High Tower Text" pitchFamily="18" charset="0"/>
            </a:endParaRPr>
          </a:p>
          <a:p>
            <a:pPr eaLnBrk="1" hangingPunct="1"/>
            <a:endParaRPr lang="en-US" smtClean="0">
              <a:latin typeface="High Tower Text" pitchFamily="18" charset="0"/>
            </a:endParaRPr>
          </a:p>
        </p:txBody>
      </p:sp>
      <p:pic>
        <p:nvPicPr>
          <p:cNvPr id="11268" name="Picture 4" descr="Pompeii - 4th style"/>
          <p:cNvPicPr>
            <a:picLocks noChangeAspect="1" noChangeArrowheads="1"/>
          </p:cNvPicPr>
          <p:nvPr/>
        </p:nvPicPr>
        <p:blipFill>
          <a:blip r:embed="rId2" cstate="print"/>
          <a:srcRect/>
          <a:stretch>
            <a:fillRect/>
          </a:stretch>
        </p:blipFill>
        <p:spPr bwMode="auto">
          <a:xfrm>
            <a:off x="4260850" y="0"/>
            <a:ext cx="4883150" cy="6858000"/>
          </a:xfrm>
          <a:prstGeom prst="rect">
            <a:avLst/>
          </a:prstGeom>
          <a:noFill/>
          <a:ln w="9525">
            <a:noFill/>
            <a:miter lim="800000"/>
            <a:headEnd/>
            <a:tailEnd/>
          </a:ln>
        </p:spPr>
      </p:pic>
      <p:cxnSp>
        <p:nvCxnSpPr>
          <p:cNvPr id="6" name="Straight Arrow Connector 5"/>
          <p:cNvCxnSpPr/>
          <p:nvPr/>
        </p:nvCxnSpPr>
        <p:spPr>
          <a:xfrm>
            <a:off x="1371600" y="4191000"/>
            <a:ext cx="3429000" cy="838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1524000" y="3124200"/>
            <a:ext cx="3124200" cy="1600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524000" y="1447800"/>
            <a:ext cx="3657600" cy="3276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1447800" y="3733800"/>
            <a:ext cx="4267200" cy="1600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6" name="Text Placeholder 5"/>
          <p:cNvSpPr>
            <a:spLocks noGrp="1"/>
          </p:cNvSpPr>
          <p:nvPr>
            <p:ph type="body" idx="2"/>
          </p:nvPr>
        </p:nvSpPr>
        <p:spPr/>
        <p:txBody>
          <a:bodyPr/>
          <a:lstStyle/>
          <a:p>
            <a:r>
              <a:rPr lang="en-US" sz="2800" dirty="0" smtClean="0"/>
              <a:t>Culture?</a:t>
            </a:r>
          </a:p>
          <a:p>
            <a:r>
              <a:rPr lang="en-US" sz="2800" dirty="0" smtClean="0"/>
              <a:t>Mode?</a:t>
            </a:r>
          </a:p>
          <a:p>
            <a:r>
              <a:rPr lang="en-US" sz="2800" dirty="0" smtClean="0"/>
              <a:t>Medium?</a:t>
            </a:r>
          </a:p>
          <a:p>
            <a:endParaRPr lang="en-US" dirty="0"/>
          </a:p>
        </p:txBody>
      </p:sp>
      <p:sp>
        <p:nvSpPr>
          <p:cNvPr id="5" name="Content Placeholder 4"/>
          <p:cNvSpPr>
            <a:spLocks noGrp="1"/>
          </p:cNvSpPr>
          <p:nvPr>
            <p:ph sz="half" idx="1"/>
          </p:nvPr>
        </p:nvSpPr>
        <p:spPr/>
        <p:txBody>
          <a:bodyPr/>
          <a:lstStyle/>
          <a:p>
            <a:endParaRPr lang="en-US"/>
          </a:p>
        </p:txBody>
      </p:sp>
      <p:pic>
        <p:nvPicPr>
          <p:cNvPr id="8195" name="Picture 4" descr="http://www.metmuseum.org/toah/images/hb/hb_50.85_av1.jpg"/>
          <p:cNvPicPr>
            <a:picLocks noChangeAspect="1" noChangeArrowheads="1"/>
          </p:cNvPicPr>
          <p:nvPr/>
        </p:nvPicPr>
        <p:blipFill>
          <a:blip r:embed="rId2" cstate="print"/>
          <a:srcRect/>
          <a:stretch>
            <a:fillRect/>
          </a:stretch>
        </p:blipFill>
        <p:spPr bwMode="auto">
          <a:xfrm>
            <a:off x="4648200" y="0"/>
            <a:ext cx="4286250" cy="663892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6" name="Text Placeholder 5"/>
          <p:cNvSpPr>
            <a:spLocks noGrp="1"/>
          </p:cNvSpPr>
          <p:nvPr>
            <p:ph type="body" idx="2"/>
          </p:nvPr>
        </p:nvSpPr>
        <p:spPr/>
        <p:txBody>
          <a:bodyPr>
            <a:normAutofit/>
          </a:bodyPr>
          <a:lstStyle/>
          <a:p>
            <a:r>
              <a:rPr lang="en-US" sz="2800" dirty="0" smtClean="0"/>
              <a:t>Culture?</a:t>
            </a:r>
          </a:p>
          <a:p>
            <a:r>
              <a:rPr lang="en-US" sz="2800" dirty="0" smtClean="0"/>
              <a:t>Mode?</a:t>
            </a:r>
          </a:p>
          <a:p>
            <a:r>
              <a:rPr lang="en-US" sz="2800" dirty="0" smtClean="0"/>
              <a:t>Style?</a:t>
            </a:r>
            <a:endParaRPr lang="en-US" sz="2800" dirty="0"/>
          </a:p>
        </p:txBody>
      </p:sp>
      <p:sp>
        <p:nvSpPr>
          <p:cNvPr id="5" name="Content Placeholder 4"/>
          <p:cNvSpPr>
            <a:spLocks noGrp="1"/>
          </p:cNvSpPr>
          <p:nvPr>
            <p:ph sz="half" idx="1"/>
          </p:nvPr>
        </p:nvSpPr>
        <p:spPr/>
        <p:txBody>
          <a:bodyPr/>
          <a:lstStyle/>
          <a:p>
            <a:endParaRPr lang="en-US"/>
          </a:p>
        </p:txBody>
      </p:sp>
      <p:pic>
        <p:nvPicPr>
          <p:cNvPr id="7171" name="Picture 2" descr="http://www.metmuseum.org/toah/images/hb/hb_24.97.104_av3.jpg"/>
          <p:cNvPicPr>
            <a:picLocks noChangeAspect="1" noChangeArrowheads="1"/>
          </p:cNvPicPr>
          <p:nvPr/>
        </p:nvPicPr>
        <p:blipFill>
          <a:blip r:embed="rId2" cstate="print"/>
          <a:srcRect/>
          <a:stretch>
            <a:fillRect/>
          </a:stretch>
        </p:blipFill>
        <p:spPr bwMode="auto">
          <a:xfrm>
            <a:off x="3581400" y="381000"/>
            <a:ext cx="5025209" cy="51816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idx="1"/>
          </p:nvPr>
        </p:nvSpPr>
        <p:spPr/>
      </p:sp>
      <p:sp>
        <p:nvSpPr>
          <p:cNvPr id="4" name="Title 3"/>
          <p:cNvSpPr>
            <a:spLocks noGrp="1"/>
          </p:cNvSpPr>
          <p:nvPr>
            <p:ph type="title"/>
          </p:nvPr>
        </p:nvSpPr>
        <p:spPr/>
        <p:txBody>
          <a:bodyPr/>
          <a:lstStyle/>
          <a:p>
            <a:endParaRPr lang="en-US" dirty="0"/>
          </a:p>
        </p:txBody>
      </p:sp>
      <p:sp>
        <p:nvSpPr>
          <p:cNvPr id="6" name="Text Placeholder 5"/>
          <p:cNvSpPr>
            <a:spLocks noGrp="1"/>
          </p:cNvSpPr>
          <p:nvPr>
            <p:ph type="body" sz="half" idx="2"/>
          </p:nvPr>
        </p:nvSpPr>
        <p:spPr>
          <a:xfrm>
            <a:off x="152400" y="381000"/>
            <a:ext cx="3200400" cy="4267200"/>
          </a:xfrm>
        </p:spPr>
        <p:txBody>
          <a:bodyPr/>
          <a:lstStyle/>
          <a:p>
            <a:r>
              <a:rPr lang="en-US" sz="2800" dirty="0" smtClean="0"/>
              <a:t>Culture?</a:t>
            </a:r>
          </a:p>
          <a:p>
            <a:r>
              <a:rPr lang="en-US" sz="2800" dirty="0" smtClean="0"/>
              <a:t>Mode?</a:t>
            </a:r>
          </a:p>
          <a:p>
            <a:r>
              <a:rPr lang="en-US" sz="2800" dirty="0" smtClean="0"/>
              <a:t>Medium?</a:t>
            </a:r>
          </a:p>
          <a:p>
            <a:r>
              <a:rPr lang="en-US" sz="2800" dirty="0" smtClean="0"/>
              <a:t>Use?</a:t>
            </a:r>
          </a:p>
          <a:p>
            <a:endParaRPr lang="en-US" dirty="0"/>
          </a:p>
        </p:txBody>
      </p:sp>
      <p:pic>
        <p:nvPicPr>
          <p:cNvPr id="9219" name="Picture 2" descr="http://www.metmuseum.org/toah/images/h2/h2_1989.281.98.jpg"/>
          <p:cNvPicPr>
            <a:picLocks noChangeAspect="1" noChangeArrowheads="1"/>
          </p:cNvPicPr>
          <p:nvPr/>
        </p:nvPicPr>
        <p:blipFill>
          <a:blip r:embed="rId2" cstate="print"/>
          <a:srcRect/>
          <a:stretch>
            <a:fillRect/>
          </a:stretch>
        </p:blipFill>
        <p:spPr bwMode="auto">
          <a:xfrm>
            <a:off x="4648200" y="0"/>
            <a:ext cx="4038600" cy="5168969"/>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422</TotalTime>
  <Words>2395</Words>
  <Application>Microsoft Office PowerPoint</Application>
  <PresentationFormat>On-screen Show (4:3)</PresentationFormat>
  <Paragraphs>210</Paragraphs>
  <Slides>62</Slides>
  <Notes>5</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Trek</vt:lpstr>
      <vt:lpstr>Etruscan and Early Roman Republic Art Lecture</vt:lpstr>
      <vt:lpstr>Slide 2</vt:lpstr>
      <vt:lpstr>Slide 3</vt:lpstr>
      <vt:lpstr>Slide 4</vt:lpstr>
      <vt:lpstr>Slide 5</vt:lpstr>
      <vt:lpstr>Slide 6</vt:lpstr>
      <vt:lpstr>Slide 7</vt:lpstr>
      <vt:lpstr>Slide 8</vt:lpstr>
      <vt:lpstr>Slide 9</vt:lpstr>
      <vt:lpstr>Who is this guy?</vt:lpstr>
      <vt:lpstr>Who were the Etruscans?</vt:lpstr>
      <vt:lpstr>Slide 12</vt:lpstr>
      <vt:lpstr>Name Apulu  (Apollo) Culture Etruscan Date  500 BCE</vt:lpstr>
      <vt:lpstr>Necropoli… (Necro=dead; Polis=city)</vt:lpstr>
      <vt:lpstr>Necropolis Interior</vt:lpstr>
      <vt:lpstr>Name Sarcophagus w/reclining couple from the  Cerveteri necroplois Culture  Etruscan Date 500 BCE</vt:lpstr>
      <vt:lpstr>Slide 17</vt:lpstr>
      <vt:lpstr>Do you see the influence? Do you see the difference?</vt:lpstr>
      <vt:lpstr>Name Tomb of the Leopards Culture Etruscan  Date 500 BCE</vt:lpstr>
      <vt:lpstr>Slide 20</vt:lpstr>
      <vt:lpstr>Slide 21</vt:lpstr>
      <vt:lpstr>Name  Capitoline Wolf Culture Etruscan Date  500 BCE</vt:lpstr>
      <vt:lpstr>Why is Rome Important?</vt:lpstr>
      <vt:lpstr>Now we get to Rome</vt:lpstr>
      <vt:lpstr>Slide 25</vt:lpstr>
      <vt:lpstr>Slide 26</vt:lpstr>
      <vt:lpstr>Slide 27</vt:lpstr>
      <vt:lpstr>Name Head of Roman Patrician Culture  Roman Date 75 BCE</vt:lpstr>
      <vt:lpstr>Slide 29</vt:lpstr>
      <vt:lpstr>Slide 30</vt:lpstr>
      <vt:lpstr>Slide 31</vt:lpstr>
      <vt:lpstr>Oh…P.S…</vt:lpstr>
      <vt:lpstr>Name Temple of Fortuna Virilis Culture Roman Date  75 BCE</vt:lpstr>
      <vt:lpstr>Slide 34</vt:lpstr>
      <vt:lpstr>Name Temple of Vesta (sibyl) Culture Roman  Date Early 1st Century BCE</vt:lpstr>
      <vt:lpstr>Slide 36</vt:lpstr>
      <vt:lpstr>Typical Roman house</vt:lpstr>
      <vt:lpstr>Name House of the Vettii, from Pompeii Culture Roman  Date 2nd Century BCE</vt:lpstr>
      <vt:lpstr>Impluvium</vt:lpstr>
      <vt:lpstr>Roman Frescos/ Murals</vt:lpstr>
      <vt:lpstr>1st style of Roman wall painting Roman 1st Century CE</vt:lpstr>
      <vt:lpstr>Slide 42</vt:lpstr>
      <vt:lpstr>2nd Style</vt:lpstr>
      <vt:lpstr>Name Initiation rites of the Cult of Bacchus, at the Villa of the Mysteries Culture Roman Date 75 CE</vt:lpstr>
      <vt:lpstr>Slide 45</vt:lpstr>
      <vt:lpstr>Slide 46</vt:lpstr>
      <vt:lpstr>Slide 47</vt:lpstr>
      <vt:lpstr>Slide 48</vt:lpstr>
      <vt:lpstr>Slide 49</vt:lpstr>
      <vt:lpstr>Name Portrait of Husband and wife Culture Roman Date 75 CE</vt:lpstr>
      <vt:lpstr>3rd Style</vt:lpstr>
      <vt:lpstr>Slide 52</vt:lpstr>
      <vt:lpstr>Slide 53</vt:lpstr>
      <vt:lpstr>4th Style</vt:lpstr>
      <vt:lpstr>Domus Aurea of Nero Roman 75 BCE 4th Style</vt:lpstr>
      <vt:lpstr>Slide 56</vt:lpstr>
      <vt:lpstr>Slide 57</vt:lpstr>
      <vt:lpstr>Slide 58</vt:lpstr>
      <vt:lpstr>OK guess the style</vt:lpstr>
      <vt:lpstr>Slide 60</vt:lpstr>
      <vt:lpstr>Slide 61</vt:lpstr>
      <vt:lpstr>Can you identify the first 3 styles in this 4th  style wall?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Etruscan and Early Roman Republic art Quiz</dc:title>
  <dc:creator>New Michelle</dc:creator>
  <cp:lastModifiedBy>reberly</cp:lastModifiedBy>
  <cp:revision>61</cp:revision>
  <dcterms:created xsi:type="dcterms:W3CDTF">2012-10-01T02:25:21Z</dcterms:created>
  <dcterms:modified xsi:type="dcterms:W3CDTF">2012-10-01T15:44:20Z</dcterms:modified>
</cp:coreProperties>
</file>